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66" r:id="rId5"/>
    <p:sldId id="258" r:id="rId6"/>
    <p:sldId id="259" r:id="rId7"/>
    <p:sldId id="260" r:id="rId8"/>
    <p:sldId id="261" r:id="rId9"/>
    <p:sldId id="263" r:id="rId10"/>
    <p:sldId id="264" r:id="rId11"/>
    <p:sldId id="262" r:id="rId1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sin título" id="{EC2F9974-AC05-4294-B384-BF4DA7E21C04}">
          <p14:sldIdLst>
            <p14:sldId id="256"/>
            <p14:sldId id="257"/>
            <p14:sldId id="265"/>
            <p14:sldId id="266"/>
            <p14:sldId id="258"/>
            <p14:sldId id="259"/>
            <p14:sldId id="260"/>
            <p14:sldId id="261"/>
            <p14:sldId id="263"/>
            <p14:sldId id="264"/>
            <p14:sldId id="26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9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3F972-973E-424F-AF62-B79BD596F82C}" type="datetimeFigureOut">
              <a:rPr lang="es-MX" smtClean="0"/>
              <a:pPr/>
              <a:t>02/10/2012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240E1-1C71-4C6C-9F68-A3A5FAE5F44C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3F972-973E-424F-AF62-B79BD596F82C}" type="datetimeFigureOut">
              <a:rPr lang="es-MX" smtClean="0"/>
              <a:pPr/>
              <a:t>02/10/2012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240E1-1C71-4C6C-9F68-A3A5FAE5F44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3F972-973E-424F-AF62-B79BD596F82C}" type="datetimeFigureOut">
              <a:rPr lang="es-MX" smtClean="0"/>
              <a:pPr/>
              <a:t>02/10/2012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240E1-1C71-4C6C-9F68-A3A5FAE5F44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3F972-973E-424F-AF62-B79BD596F82C}" type="datetimeFigureOut">
              <a:rPr lang="es-MX" smtClean="0"/>
              <a:pPr/>
              <a:t>02/10/2012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240E1-1C71-4C6C-9F68-A3A5FAE5F44C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3F972-973E-424F-AF62-B79BD596F82C}" type="datetimeFigureOut">
              <a:rPr lang="es-MX" smtClean="0"/>
              <a:pPr/>
              <a:t>02/10/2012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240E1-1C71-4C6C-9F68-A3A5FAE5F44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3F972-973E-424F-AF62-B79BD596F82C}" type="datetimeFigureOut">
              <a:rPr lang="es-MX" smtClean="0"/>
              <a:pPr/>
              <a:t>02/10/2012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240E1-1C71-4C6C-9F68-A3A5FAE5F44C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3F972-973E-424F-AF62-B79BD596F82C}" type="datetimeFigureOut">
              <a:rPr lang="es-MX" smtClean="0"/>
              <a:pPr/>
              <a:t>02/10/2012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240E1-1C71-4C6C-9F68-A3A5FAE5F44C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3F972-973E-424F-AF62-B79BD596F82C}" type="datetimeFigureOut">
              <a:rPr lang="es-MX" smtClean="0"/>
              <a:pPr/>
              <a:t>02/10/2012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240E1-1C71-4C6C-9F68-A3A5FAE5F44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3F972-973E-424F-AF62-B79BD596F82C}" type="datetimeFigureOut">
              <a:rPr lang="es-MX" smtClean="0"/>
              <a:pPr/>
              <a:t>02/10/2012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240E1-1C71-4C6C-9F68-A3A5FAE5F44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3F972-973E-424F-AF62-B79BD596F82C}" type="datetimeFigureOut">
              <a:rPr lang="es-MX" smtClean="0"/>
              <a:pPr/>
              <a:t>02/10/2012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240E1-1C71-4C6C-9F68-A3A5FAE5F44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3F972-973E-424F-AF62-B79BD596F82C}" type="datetimeFigureOut">
              <a:rPr lang="es-MX" smtClean="0"/>
              <a:pPr/>
              <a:t>02/10/2012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240E1-1C71-4C6C-9F68-A3A5FAE5F44C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413F972-973E-424F-AF62-B79BD596F82C}" type="datetimeFigureOut">
              <a:rPr lang="es-MX" smtClean="0"/>
              <a:pPr/>
              <a:t>02/10/2012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BE240E1-1C71-4C6C-9F68-A3A5FAE5F44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30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3.pn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3.png"/><Relationship Id="rId7" Type="http://schemas.openxmlformats.org/officeDocument/2006/relationships/image" Target="../media/image25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1.gstatic.com/images?q=tbn:ANd9GcSngjTKqY_rDnQgCSOX3mZKrLb7tQmBwMJYbcRGRHZiLqE_eCY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819" y="216472"/>
            <a:ext cx="8650361" cy="6487771"/>
          </a:xfrm>
          <a:prstGeom prst="rect">
            <a:avLst/>
          </a:prstGeom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6787" y="-1154"/>
            <a:ext cx="1837213" cy="1310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1249455" y="4149080"/>
            <a:ext cx="256672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dalus" pitchFamily="18" charset="-78"/>
                <a:cs typeface="Andalus" pitchFamily="18" charset="-78"/>
              </a:rPr>
              <a:t>Presentado:</a:t>
            </a:r>
            <a:endParaRPr lang="es-E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-1" y="692696"/>
            <a:ext cx="9383163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es-ES" sz="48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Rounded MT Bold" pitchFamily="34" charset="0"/>
                <a:cs typeface="Andalus" pitchFamily="18" charset="-78"/>
              </a:rPr>
              <a:t>Influencia de  la natación</a:t>
            </a:r>
          </a:p>
          <a:p>
            <a:pPr algn="ctr"/>
            <a:r>
              <a:rPr lang="es-ES" sz="4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Rounded MT Bold" pitchFamily="34" charset="0"/>
                <a:cs typeface="Andalus" pitchFamily="18" charset="-78"/>
              </a:rPr>
              <a:t>En niños de 2 a 3 años</a:t>
            </a:r>
            <a:r>
              <a:rPr lang="es-ES" sz="48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Rounded MT Bold" pitchFamily="34" charset="0"/>
                <a:cs typeface="Andalus" pitchFamily="18" charset="-78"/>
              </a:rPr>
              <a:t>  </a:t>
            </a:r>
            <a:endParaRPr lang="es-ES" sz="48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  <a:latin typeface="Arial Rounded MT Bold" pitchFamily="34" charset="0"/>
              <a:cs typeface="Andalus" pitchFamily="18" charset="-78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23528" y="5042118"/>
            <a:ext cx="81369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800" dirty="0" smtClean="0"/>
              <a:t>Luz Albany Arcila castaño</a:t>
            </a:r>
          </a:p>
          <a:p>
            <a:pPr algn="r"/>
            <a:r>
              <a:rPr lang="es-MX" sz="2800" dirty="0" smtClean="0"/>
              <a:t>Juan David Hernández</a:t>
            </a:r>
          </a:p>
          <a:p>
            <a:pPr algn="r"/>
            <a:r>
              <a:rPr lang="es-MX" sz="2800" dirty="0" smtClean="0"/>
              <a:t>Mauricio zapata</a:t>
            </a:r>
          </a:p>
          <a:p>
            <a:pPr algn="r"/>
            <a:r>
              <a:rPr lang="es-MX" sz="2800" dirty="0" smtClean="0"/>
              <a:t>Viviana Mendoza</a:t>
            </a:r>
            <a:endParaRPr lang="es-MX" sz="2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37766"/>
            <a:ext cx="1091922" cy="1720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5842625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0" name="Picture 6" descr="http://upload.wikimedia.org/wikipedia/commons/b/b9/Galvani_Piscinas_5_expos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29200"/>
            <a:ext cx="1033884" cy="16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3472" y="0"/>
            <a:ext cx="1980527" cy="1412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467544" y="332656"/>
            <a:ext cx="3454792" cy="923330"/>
          </a:xfrm>
          <a:prstGeom prst="rect">
            <a:avLst/>
          </a:prstGeom>
          <a:noFill/>
          <a:scene3d>
            <a:camera prst="perspectiveRight"/>
            <a:lightRig rig="threePt" dir="t"/>
          </a:scene3d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cap="none" spc="50" dirty="0" smtClean="0">
                <a:ln w="11430"/>
                <a:blipFill>
                  <a:blip r:embed="rId5"/>
                  <a:tile tx="0" ty="0" sx="100000" sy="100000" flip="none" algn="tl"/>
                </a:blipFill>
                <a:effectLst>
                  <a:glow rad="101600">
                    <a:srgbClr val="FFFF0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uhaus 93" pitchFamily="82" charset="0"/>
              </a:rPr>
              <a:t>Influencia</a:t>
            </a:r>
            <a:endParaRPr lang="es-ES" sz="5400" b="1" cap="none" spc="50" dirty="0">
              <a:ln w="11430"/>
              <a:blipFill>
                <a:blip r:embed="rId5"/>
                <a:tile tx="0" ty="0" sx="100000" sy="100000" flip="none" algn="tl"/>
              </a:blipFill>
              <a:effectLst>
                <a:glow rad="101600">
                  <a:srgbClr val="FFFF00">
                    <a:alpha val="60000"/>
                  </a:srgb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auhaus 93" pitchFamily="82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 rot="21384394">
            <a:off x="442597" y="1836844"/>
            <a:ext cx="4464496" cy="3939540"/>
          </a:xfrm>
          <a:prstGeom prst="rect">
            <a:avLst/>
          </a:prstGeom>
          <a:effectLst>
            <a:glow rad="101600">
              <a:srgbClr val="7030A0">
                <a:alpha val="60000"/>
              </a:srgbClr>
            </a:glow>
            <a:outerShdw blurRad="63500" dist="50800" dir="5400000" sx="98000" sy="98000" rotWithShape="0">
              <a:srgbClr val="000000">
                <a:alpha val="20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CO" sz="2500" b="1" dirty="0" smtClean="0">
                <a:latin typeface="Cambria" pitchFamily="18" charset="0"/>
              </a:rPr>
              <a:t>La natación influye en los niños de 2 a 3 años en su formación física, familiar y psicológica de manera positiva. Debido a que los induce a practicar este deporte generando en ellos experiencias significativas que facilitan el aprendizaje de los maternales.</a:t>
            </a:r>
            <a:endParaRPr lang="es-CO" sz="2500" b="1" dirty="0">
              <a:latin typeface="Cambria" pitchFamily="18" charset="0"/>
            </a:endParaRPr>
          </a:p>
        </p:txBody>
      </p:sp>
      <p:pic>
        <p:nvPicPr>
          <p:cNvPr id="21506" name="Picture 2" descr="http://3.bp.blogspot.com/_OpaGNaZaD5o/S9AXKxg5NSI/AAAAAAAAAAQ/Shx7k_K2i0Q/s1600/ni%C3%B1os+en+el+agua+cop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613733">
            <a:off x="5202175" y="1145997"/>
            <a:ext cx="2895228" cy="2490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508" name="Picture 4" descr="http://2.bp.blogspot.com/_IYbVraHKo8M/SBOs5zJ11rI/AAAAAAAAABU/FxvX2FpK0-c/s400/bay+natio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1176057">
            <a:off x="5148064" y="3573016"/>
            <a:ext cx="3810000" cy="2847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614604" cy="62646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87682"/>
            <a:ext cx="1377613" cy="21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0"/>
            <a:ext cx="2411760" cy="1720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691680" y="5085184"/>
            <a:ext cx="569418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9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Gracias!!!</a:t>
            </a:r>
            <a:endParaRPr lang="es-ES" sz="9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5908404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1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3 -0.038 0.075 -0.062 0.125 -0.062 C 0.175 -0.062 0.22 -0.038 0.25 0 C 0.22 0.038 0.175 0.062 0.125 0.062 C 0.075 0.062 0.03 0.038 0 0 Z" pathEditMode="relative" ptsTypes="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t0.gstatic.com/images?q=tbn:ANd9GcR3wJePfvV9kMos_1U9xr0_jg4DZyeSYpxLieQC1YKFc_FqUvndA0nEj6R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78916" cy="64063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8960"/>
            <a:ext cx="1068511" cy="1683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025" y="-2380"/>
            <a:ext cx="1865009" cy="1330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 descr="http://www.schwimmscheiben.de/images/baby_kinder/baby_startseite_zoo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17114" y="4685362"/>
            <a:ext cx="2903711" cy="21777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1 Rectángulo"/>
          <p:cNvSpPr/>
          <p:nvPr/>
        </p:nvSpPr>
        <p:spPr>
          <a:xfrm>
            <a:off x="1301734" y="542991"/>
            <a:ext cx="6534472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Generalidades</a:t>
            </a:r>
            <a:endParaRPr lang="es-E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Wingdings" pitchFamily="2" charset="2"/>
              <a:buChar char="v"/>
            </a:pPr>
            <a:r>
              <a:rPr lang="es-ES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>
                      <a:alpha val="60000"/>
                    </a:srgb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Esta etapa pertenece a la edad infantil o prescolar </a:t>
            </a:r>
          </a:p>
          <a:p>
            <a:pPr lvl="0"/>
            <a:endParaRPr lang="es-ES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rgbClr val="FFFF00">
                    <a:alpha val="60000"/>
                  </a:srgb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342900" lvl="0" indent="-342900">
              <a:buFont typeface="Wingdings" pitchFamily="2" charset="2"/>
              <a:buChar char="v"/>
            </a:pPr>
            <a:r>
              <a:rPr lang="es-ES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>
                      <a:alpha val="60000"/>
                    </a:srgb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es una de las fases mas importantes para el desarrollo general</a:t>
            </a:r>
          </a:p>
          <a:p>
            <a:pPr marL="342900" lvl="0" indent="-342900">
              <a:buFont typeface="Wingdings" pitchFamily="2" charset="2"/>
              <a:buChar char="v"/>
            </a:pPr>
            <a:endParaRPr lang="es-ES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rgbClr val="FFFF00">
                    <a:alpha val="60000"/>
                  </a:srgb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342900" lvl="0" indent="-342900">
              <a:buFont typeface="Wingdings" pitchFamily="2" charset="2"/>
              <a:buChar char="v"/>
            </a:pPr>
            <a:r>
              <a:rPr lang="es-ES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>
                      <a:alpha val="60000"/>
                    </a:srgb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Mas de 200 millones de niños anualmente  no </a:t>
            </a:r>
            <a:r>
              <a:rPr lang="es-E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>
                      <a:alpha val="60000"/>
                    </a:srgb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están </a:t>
            </a:r>
            <a:r>
              <a:rPr lang="es-ES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>
                      <a:alpha val="60000"/>
                    </a:srgb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alcanzando su desarrollo potencial cognitivo y social adecuado.</a:t>
            </a:r>
          </a:p>
          <a:p>
            <a:pPr marL="342900" lvl="0" indent="-342900">
              <a:buFont typeface="Wingdings" pitchFamily="2" charset="2"/>
              <a:buChar char="v"/>
            </a:pPr>
            <a:endParaRPr lang="es-ES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rgbClr val="FFFF00">
                    <a:alpha val="60000"/>
                  </a:srgb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342900" lvl="0" indent="-342900">
              <a:buFont typeface="Wingdings" pitchFamily="2" charset="2"/>
              <a:buChar char="v"/>
            </a:pPr>
            <a:r>
              <a:rPr lang="es-ES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>
                      <a:alpha val="60000"/>
                    </a:srgb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El desarrollo cerebral es muy sensible por lo cual el niño puede presentar afectaciones emocionales </a:t>
            </a:r>
          </a:p>
        </p:txBody>
      </p:sp>
    </p:spTree>
    <p:extLst>
      <p:ext uri="{BB962C8B-B14F-4D97-AF65-F5344CB8AC3E}">
        <p14:creationId xmlns:p14="http://schemas.microsoft.com/office/powerpoint/2010/main" val="7174514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7. El bebé juega en el agua mientras adquiere soltura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3" y="-8188"/>
            <a:ext cx="9223513" cy="6925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5 CuadroTexto"/>
          <p:cNvSpPr txBox="1"/>
          <p:nvPr/>
        </p:nvSpPr>
        <p:spPr>
          <a:xfrm>
            <a:off x="0" y="-531440"/>
            <a:ext cx="9252521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CO" sz="5400" dirty="0" smtClean="0">
              <a:solidFill>
                <a:srgbClr val="5ECCF3">
                  <a:lumMod val="60000"/>
                  <a:lumOff val="40000"/>
                </a:srgbClr>
              </a:solidFill>
            </a:endParaRPr>
          </a:p>
          <a:p>
            <a:pPr algn="ctr"/>
            <a:r>
              <a:rPr lang="es-CO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lgerian" pitchFamily="82" charset="0"/>
              </a:rPr>
              <a:t>FACTORES DE RIESGO </a:t>
            </a:r>
            <a:endParaRPr lang="es-CO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lgerian" pitchFamily="82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862912" y="1124744"/>
            <a:ext cx="752669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endParaRPr lang="es-CO" sz="3200" dirty="0" smtClean="0">
              <a:solidFill>
                <a:prstClr val="black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endParaRPr lang="es-CO" sz="3200" dirty="0">
              <a:solidFill>
                <a:prstClr val="black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s-CO" sz="3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01600">
                    <a:srgbClr val="FFC000">
                      <a:alpha val="60000"/>
                    </a:srgbClr>
                  </a:glow>
                </a:effectLst>
                <a:latin typeface="Andalus" pitchFamily="18" charset="-78"/>
                <a:cs typeface="Andalus" pitchFamily="18" charset="-78"/>
              </a:rPr>
              <a:t>No desarrollar la </a:t>
            </a:r>
            <a:r>
              <a:rPr lang="es-CO" sz="3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01600">
                    <a:srgbClr val="FFC000">
                      <a:alpha val="60000"/>
                    </a:srgbClr>
                  </a:glow>
                </a:effectLst>
                <a:latin typeface="Andalus" pitchFamily="18" charset="-78"/>
                <a:cs typeface="Andalus" pitchFamily="18" charset="-78"/>
              </a:rPr>
              <a:t>estimación </a:t>
            </a:r>
            <a:r>
              <a:rPr lang="es-CO" sz="3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01600">
                    <a:srgbClr val="FFC000">
                      <a:alpha val="60000"/>
                    </a:srgbClr>
                  </a:glow>
                </a:effectLst>
                <a:latin typeface="Andalus" pitchFamily="18" charset="-78"/>
                <a:cs typeface="Andalus" pitchFamily="18" charset="-78"/>
              </a:rPr>
              <a:t>adecuada conllevando a  ejecutar aprendizajes insuficientes </a:t>
            </a:r>
          </a:p>
          <a:p>
            <a:pPr marL="285750" indent="-285750">
              <a:buFont typeface="Wingdings" pitchFamily="2" charset="2"/>
              <a:buChar char="q"/>
            </a:pPr>
            <a:endParaRPr lang="es-CO" sz="3200" dirty="0">
              <a:solidFill>
                <a:schemeClr val="tx1">
                  <a:lumMod val="95000"/>
                  <a:lumOff val="5000"/>
                </a:schemeClr>
              </a:solidFill>
              <a:effectLst>
                <a:glow rad="101600">
                  <a:srgbClr val="FFC000">
                    <a:alpha val="60000"/>
                  </a:srgbClr>
                </a:glow>
              </a:effectLst>
              <a:latin typeface="Andalus" pitchFamily="18" charset="-78"/>
              <a:cs typeface="Andalus" pitchFamily="18" charset="-78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s-CO" sz="3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01600">
                    <a:srgbClr val="FFC000">
                      <a:alpha val="60000"/>
                    </a:srgbClr>
                  </a:glow>
                </a:effectLst>
                <a:latin typeface="Andalus" pitchFamily="18" charset="-78"/>
                <a:cs typeface="Andalus" pitchFamily="18" charset="-78"/>
              </a:rPr>
              <a:t>Exposición </a:t>
            </a:r>
            <a:r>
              <a:rPr lang="es-CO" sz="3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01600">
                    <a:srgbClr val="FFC000">
                      <a:alpha val="60000"/>
                    </a:srgbClr>
                  </a:glow>
                </a:effectLst>
                <a:latin typeface="Andalus" pitchFamily="18" charset="-78"/>
                <a:cs typeface="Andalus" pitchFamily="18" charset="-78"/>
              </a:rPr>
              <a:t>a la </a:t>
            </a:r>
            <a:r>
              <a:rPr lang="es-CO" sz="3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01600">
                    <a:srgbClr val="FFC000">
                      <a:alpha val="60000"/>
                    </a:srgbClr>
                  </a:glow>
                </a:effectLst>
                <a:latin typeface="Andalus" pitchFamily="18" charset="-78"/>
                <a:cs typeface="Andalus" pitchFamily="18" charset="-78"/>
              </a:rPr>
              <a:t>violencia</a:t>
            </a:r>
            <a:r>
              <a:rPr lang="es-CO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01600">
                    <a:srgbClr val="FFC000">
                      <a:alpha val="60000"/>
                    </a:srgbClr>
                  </a:glow>
                </a:effectLst>
                <a:latin typeface="Andalus" pitchFamily="18" charset="-78"/>
                <a:cs typeface="Andalus" pitchFamily="18" charset="-78"/>
              </a:rPr>
              <a:t>.  </a:t>
            </a:r>
            <a:endParaRPr lang="es-CO" dirty="0">
              <a:solidFill>
                <a:schemeClr val="tx1">
                  <a:lumMod val="95000"/>
                  <a:lumOff val="5000"/>
                </a:schemeClr>
              </a:solidFill>
              <a:effectLst>
                <a:glow rad="101600">
                  <a:srgbClr val="FFC000">
                    <a:alpha val="60000"/>
                  </a:srgbClr>
                </a:glow>
              </a:effectLst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3743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Con qué frecuencia llevar a los bebés a la piscina"/>
          <p:cNvPicPr>
            <a:picLocks noGrp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5" name="4 CuadroTexto"/>
          <p:cNvSpPr txBox="1"/>
          <p:nvPr/>
        </p:nvSpPr>
        <p:spPr>
          <a:xfrm>
            <a:off x="683568" y="476672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relaxedInse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CO" sz="3600" b="1" spc="50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DE QUE MANREA PODEMOS INTERVENIR EN ESTA ETAPA</a:t>
            </a:r>
            <a:endParaRPr lang="es-CO" sz="3600" b="1" spc="50" dirty="0">
              <a:ln w="11430"/>
              <a:solidFill>
                <a:schemeClr val="accent5">
                  <a:lumMod val="75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83568" y="2348880"/>
            <a:ext cx="7992888" cy="30469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285750" indent="-285750">
              <a:buFont typeface="Courier New" pitchFamily="49" charset="0"/>
              <a:buChar char="o"/>
            </a:pPr>
            <a:r>
              <a:rPr lang="es-CO" sz="3200" b="1" dirty="0" smtClean="0">
                <a:ln w="11430"/>
                <a:solidFill>
                  <a:srgbClr val="C00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 BLANCA" pitchFamily="2" charset="0"/>
                <a:cs typeface="Andalus" pitchFamily="18" charset="-78"/>
              </a:rPr>
              <a:t>Las actividades </a:t>
            </a:r>
            <a:r>
              <a:rPr lang="es-CO" sz="3200" b="1" dirty="0" smtClean="0">
                <a:ln w="11430"/>
                <a:solidFill>
                  <a:srgbClr val="C00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 BLANCA" pitchFamily="2" charset="0"/>
                <a:cs typeface="Andalus" pitchFamily="18" charset="-78"/>
              </a:rPr>
              <a:t>acuáticas </a:t>
            </a:r>
            <a:endParaRPr lang="es-CO" sz="3200" b="1" dirty="0" smtClean="0">
              <a:ln w="11430"/>
              <a:solidFill>
                <a:srgbClr val="C00000"/>
              </a:solidFill>
              <a:effectLst>
                <a:glow rad="101600">
                  <a:srgbClr val="FFFF00">
                    <a:alpha val="6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 BLANCA" pitchFamily="2" charset="0"/>
              <a:cs typeface="Andalus" pitchFamily="18" charset="-78"/>
            </a:endParaRPr>
          </a:p>
          <a:p>
            <a:pPr marL="285750" indent="-285750">
              <a:buFont typeface="Courier New" pitchFamily="49" charset="0"/>
              <a:buChar char="o"/>
            </a:pPr>
            <a:endParaRPr lang="es-CO" sz="3200" b="1" dirty="0">
              <a:ln w="11430"/>
              <a:solidFill>
                <a:srgbClr val="C00000"/>
              </a:solidFill>
              <a:effectLst>
                <a:glow rad="101600">
                  <a:srgbClr val="FFFF00">
                    <a:alpha val="6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 BLANCA" pitchFamily="2" charset="0"/>
              <a:cs typeface="Andalus" pitchFamily="18" charset="-78"/>
            </a:endParaRPr>
          </a:p>
          <a:p>
            <a:pPr marL="285750" indent="-285750">
              <a:buFont typeface="Courier New" pitchFamily="49" charset="0"/>
              <a:buChar char="o"/>
            </a:pPr>
            <a:r>
              <a:rPr lang="es-CO" sz="3200" b="1" dirty="0" smtClean="0">
                <a:ln w="11430"/>
                <a:solidFill>
                  <a:srgbClr val="C00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 BLANCA" pitchFamily="2" charset="0"/>
                <a:cs typeface="Andalus" pitchFamily="18" charset="-78"/>
              </a:rPr>
              <a:t>Estimulación </a:t>
            </a:r>
            <a:r>
              <a:rPr lang="es-CO" sz="3200" b="1" dirty="0" smtClean="0">
                <a:ln w="11430"/>
                <a:solidFill>
                  <a:srgbClr val="C00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 BLANCA" pitchFamily="2" charset="0"/>
                <a:cs typeface="Andalus" pitchFamily="18" charset="-78"/>
              </a:rPr>
              <a:t>del desarrollo cognitivo y </a:t>
            </a:r>
            <a:r>
              <a:rPr lang="es-CO" sz="3200" b="1" dirty="0" smtClean="0">
                <a:ln w="11430"/>
                <a:solidFill>
                  <a:srgbClr val="C00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 BLANCA" pitchFamily="2" charset="0"/>
                <a:cs typeface="Andalus" pitchFamily="18" charset="-78"/>
              </a:rPr>
              <a:t>lingüístico </a:t>
            </a:r>
            <a:endParaRPr lang="es-CO" sz="3200" b="1" dirty="0" smtClean="0">
              <a:ln w="11430"/>
              <a:solidFill>
                <a:srgbClr val="C00000"/>
              </a:solidFill>
              <a:effectLst>
                <a:glow rad="101600">
                  <a:srgbClr val="FFFF00">
                    <a:alpha val="6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 BLANCA" pitchFamily="2" charset="0"/>
              <a:cs typeface="Andalus" pitchFamily="18" charset="-78"/>
            </a:endParaRPr>
          </a:p>
          <a:p>
            <a:pPr marL="285750" indent="-285750">
              <a:buFont typeface="Courier New" pitchFamily="49" charset="0"/>
              <a:buChar char="o"/>
            </a:pPr>
            <a:endParaRPr lang="es-CO" sz="3200" b="1" dirty="0">
              <a:ln w="11430"/>
              <a:solidFill>
                <a:srgbClr val="C00000"/>
              </a:solidFill>
              <a:effectLst>
                <a:glow rad="101600">
                  <a:srgbClr val="FFFF00">
                    <a:alpha val="6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 BLANCA" pitchFamily="2" charset="0"/>
              <a:cs typeface="Andalus" pitchFamily="18" charset="-78"/>
            </a:endParaRPr>
          </a:p>
          <a:p>
            <a:pPr marL="285750" indent="-285750">
              <a:buFont typeface="Courier New" pitchFamily="49" charset="0"/>
              <a:buChar char="o"/>
            </a:pPr>
            <a:r>
              <a:rPr lang="es-CO" sz="3200" b="1" dirty="0" smtClean="0">
                <a:ln w="11430"/>
                <a:solidFill>
                  <a:srgbClr val="C00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 BLANCA" pitchFamily="2" charset="0"/>
                <a:cs typeface="Andalus" pitchFamily="18" charset="-78"/>
              </a:rPr>
              <a:t>Contribuyendo con  la seguridad del niño</a:t>
            </a:r>
            <a:endParaRPr lang="es-CO" sz="3200" b="1" dirty="0">
              <a:ln w="11430"/>
              <a:solidFill>
                <a:srgbClr val="C00000"/>
              </a:solidFill>
              <a:effectLst>
                <a:glow rad="101600">
                  <a:srgbClr val="FFFF00">
                    <a:alpha val="6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 BLANCA" pitchFamily="2" charset="0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803773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9977" y="0"/>
            <a:ext cx="1787522" cy="1275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http://2.bp.blogspot.com/_sdV69O8U5nE/TPa4-1yONsI/AAAAAAAAAB0/t5zJPYlQ0cY/s1600/bebe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00560">
            <a:off x="5788261" y="3445655"/>
            <a:ext cx="2612485" cy="225731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 rot="19613568">
            <a:off x="381317" y="3379181"/>
            <a:ext cx="84705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ambria" pitchFamily="18" charset="0"/>
              </a:rPr>
              <a:t>Desarrollo en la natación </a:t>
            </a:r>
            <a:endParaRPr lang="es-E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ambria" pitchFamily="18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 rot="20400364">
            <a:off x="3176451" y="5040672"/>
            <a:ext cx="28803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>
                <a:solidFill>
                  <a:srgbClr val="00B050"/>
                </a:solidFill>
                <a:latin typeface="Comic Sans MS" pitchFamily="66" charset="0"/>
              </a:rPr>
              <a:t>Desarrollo motor</a:t>
            </a:r>
            <a:endParaRPr lang="es-MX" sz="36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3076" name="Picture 4" descr="https://encrypted-tbn3.gstatic.com/images?q=tbn:ANd9GcTWCMR5meITSkt6M_OxAarCBfHK0tYgedlzok03gZdQgxz1k19kx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68" y="1690008"/>
            <a:ext cx="2400140" cy="2958590"/>
          </a:xfrm>
          <a:prstGeom prst="rect">
            <a:avLst/>
          </a:prstGeom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347594" y="404664"/>
            <a:ext cx="2592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>
                <a:solidFill>
                  <a:srgbClr val="002060"/>
                </a:solidFill>
                <a:latin typeface="Andalus" pitchFamily="18" charset="-78"/>
                <a:cs typeface="Andalus" pitchFamily="18" charset="-78"/>
              </a:rPr>
              <a:t>Desarrollo cognitivo</a:t>
            </a:r>
            <a:endParaRPr lang="es-MX" sz="3600" dirty="0">
              <a:solidFill>
                <a:srgbClr val="002060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3078" name="Picture 6" descr="https://encrypted-tbn3.gstatic.com/images?q=tbn:ANd9GcSBJQ189nNfQIRbrqbITIGsdx1ghQyM2BAM8UB7ZEzSSbEtKb0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15895">
            <a:off x="3267118" y="810834"/>
            <a:ext cx="2143125" cy="2143125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5148064" y="404664"/>
            <a:ext cx="2736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>
                <a:solidFill>
                  <a:srgbClr val="FF0000"/>
                </a:solidFill>
                <a:latin typeface="Berlin Sans FB" pitchFamily="34" charset="0"/>
              </a:rPr>
              <a:t>Desarrollo cognoscitivo</a:t>
            </a:r>
            <a:endParaRPr lang="es-MX" sz="3600" dirty="0">
              <a:solidFill>
                <a:srgbClr val="FF0000"/>
              </a:solidFill>
              <a:latin typeface="Berlin Sans FB" pitchFamily="34" charset="0"/>
            </a:endParaRP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23513"/>
            <a:ext cx="852488" cy="1343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8243214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4.bp.blogspot.com/_t9QpL3jgDN4/TBPnTKbq6RI/AAAAAAAAAGs/NaYEKH382K4/s1600/piscina+ni%C3%B1os+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AutoShape 2" descr="data:image/jpeg;base64,/9j/4AAQSkZJRgABAQAAAQABAAD/2wCEAAkGBhQSERQUEhQUFRUUFhUVFRcUFRcUFBQUFRQVFRUUFRUXHSYeFxkjGRQUHy8gJCcpLCwsFR4xNTAqNSYrLCkBCQoKDgwOGA8PGikcHBwpLCksKSksKSwpKSwpKSkpKSksKSwpLCkpKSkpKSwpKSkpKSkpLCkpKSkpLCwsKSwpLP/AABEIAMcA/QMBIgACEQEDEQH/xAAcAAAABwEBAAAAAAAAAAAAAAAAAQIDBAUGBwj/xABFEAABAwEEBQYKCAUFAQEAAAABAAIRAwQFEiEGMUFRYRMicYGR0QcXMjRzk6Gz0vAUI0JSVKKxwRUkU2KSM3KC4fFEQ//EABoBAAIDAQEAAAAAAAAAAAAAAAMEAQIFAAb/xAAnEQACAgEEAwACAwEBAQAAAAAAAQIRAwQSIVETMUEiYRQycZFCBf/aAAwDAQACEQMRAD8Axd9XxaBaa4FeuAK9YACtVAAFV4AADoAyUQXzaPxFo9fV+JC+vObR6ev756iBPpKhRk3+M2j8RaPX1fiRi+bR+ItHr6vxKCEoK1Igmi+K/wCItHr6vxJQvi0fiK/r6vxKCEoFWpEE7+MV/wCvX9fV+JK/jFo/EV/X1fiUKUYKnaipN/jFf+vX9dV+JKF8V/69f11X4lCQCtS6ILAXtX/r1/XVPiShe1f+vX9dU+JQAlhXUV0Vtk4XrX/r1/XVPiQ/i1f+vX9dU+JQwUZU7URbJZvav/Xr+uqfEm33vX/r1/XVfiUfAiNNVcV0WT/Yt962jZaLR66r8SjuvO0fibR6+r8SkUjhIIycD0g9IUz6WHRyjGOzIdDQyWkR5TMzADRBG/eUGSa9RCxf7Ks3naI84tHr6vxKG6+7TPnFo9fV+JXdSlTc44ea0/eOoR17ZzRWfRcVQSx8bRigiOlvcgynGP8AbgKoSf8AXkpRflo/EWj19X4kP45aPxNo9fV+JaN2g8Uw+Qdhh7S0wM4iHDM6oUaho3tDJ4EjvQHqMSCrDNlS2+bR+ItHr6vxJ4X3aPxFo9fV+JWths9IVQ1zIJOGCYEnIGT89CmaRaJNpsFVrg2csJyz6NW4K6zwTpqrKvDKrRnHX1aB/wDRaPX1fiTTr9tH4i0evq/EmrVQcw4XCDAPUdWpMYTuTHD9AeUS/wCN2j8RaPX1fiQ/jdo/E2j19X4lELEQCikTZLN9Wn8RaPX1fiRfxu0/iLR6+r8SbngkFi7aiNzH/wCOWn8RaPX1fiXp64L1NakHHh+i8r4V6Z0O83HUl86qg2N2eer685tHp6/vnqKApN8n+ZtHp6/vnqLKYQBikISUYKsQLCUEgJUqUQLCOUiUoFWTKigUoJEpQVrOocaEsBID0oPVlIq0LAS8CaFVOBxVkyrQsBAqddd0VK8hjKjzsDWjCSTlicXDCInVOpTG3LhDHPLAHglpbUYWNLTDzUgOc1gIAJMFp1oU9RCPASOGUuSjIToC0NoaxhbT5Rj21CXA2XDXqMexkBtQU2SDMwZOokTEKN9KpVLM+u00sNFzW1KRLhVaHS0VMzMYnBzjE7i3UgrV/oK9N+ynhHT5pBaYPZKl169nYXsqsLagwwWtrPHPggsAEOaARrdJO1WNju6hWL3UG2h4aWgBrQJaZl315YdYiBMazkg59TGSpxC4sDTtSJF2Xg2pAcHl0SA0zq4HV2o7XerBzQajRtGFkTxkK1stjho5Sm2mHSBypYw5CTk0kEgRMb1V2y76bjzBGU80yMs9SwnV+qNiPrllY8g56zlBwEHqITzrW84ZJMEQCZAI3NcE8yx1qcfVuLDBBAnWYB6JhWd0GqXHkcWItOQhrsMicOLbqOWalyZFIzGkIFWXuDQ8gTDcBJyzDRkOMZcFCuu5W1IAOcSZPN61rrTddO0TylSq8icjWJg7QdcKFa7AyhT5lKTsL3k9cub+h2JmGZqO1MWnjTdmatl2QSJA3ayFUmzw/CfnoU43i8uLXtGeo4SZ6g6FHtIBM5N4BsBamBTq36M/K43SFCyJNSyncjFYjbP/AD70v6cNoI9v6J6oivJX1aZGxeldDfNx1Lz620sP2gvQWh3m4SWqSVUM4W3dnnm+fObR6ev756ihSb685tHp6/vnqIERFGOwjATYKVyivZUM5JQSJSmvXHDgalckktcnQVdJFQmsS+Ry2IAgJDqs/wDitwVF4GRM5dKj8uJMYvYlOgg5SSIl2oDhGpRfo+e72hDm38CRSfsmCqQAdh1GR7QDwUihamtMvaXNEy0OwE8Q4Ax2Jr6d5QcxpDm88YQWucJwuyhzHD7zTs2qJQdqGZGcyRv1g9HBCjkl6ZeUI+0a1uBrQQLwpT9WHsdTrUjjEhjHDACDikQdu9MUXVHVSGudjJg4Q2jWIAj/AEn4S52+CSRvUO7b7dRYKbi59FxM0iW4HMM4sDiJpuzOrI4s1JfyFUQbTVa0wWtq06ldlMxmMTX4iJ2jP+1LyU03aDRcX6ZKFzkAvpPGJpGOGCm4ESRiEB2KSSJVdSqOa4EOIM5EGDOUZ9Q7FYPsxNMhtopVg0T5TnEAawxzmtqgx9hzDwcSodvs+EDng4XYQ5gIa+QHSxxEPaJ15HPURBQU8je2w/4JXQ7YKzWVcNQOEuiDUcxpecw7EHDOc9e1dIuuzNIH1bOJdNXKNZxknhkufXBe9OkXB7Q4PEZtBIOUEE5AbCCDrW7delPkW8madNsAZtIYzgGNynFu3pPUN3yHxJVwWX0Ck5pfADmnFNOoabQ4COdhMMP/ABTRuh4bjovqU3taQAanLtIJktLnAFoJGcFZ68tJqUObTeTP2ncpTxbfJp4YbkNoJiZKobyvmjVLeTALgOeXVKhL3f2ufULsOrLJL0w1dl1b7U+kPrbOzCXNxOcQeUaDqDXxVc3VmdUZFIsF50Kbnubhhw1Oe6kAC0y0BwfEEeUDt2KiqGjAPKPc8+U3kw0DoeXuLo6pT1O8AIIJxDU4OOIRllGattZPA1Uocu92Fubc5pioX8kJD38pzXPIy15kjMQZS33r5VJzi9gfhDwwmudetrHRwIOqNutVNUh1Yl4OEnMCSWmAC8ZwTryOWamWikwM5ji5rxBDwWhvGQSdQ2b0dJcWLybKE3c5lUkkPDS4GHYi0iRmOB3SnKjwdxTtcYQHYhllmyo46spMAx0E9CrKlqDjIJB7P31LXwZGlt+GblhbsXUI2t9ijVOCeJdsz6M1HqVd4TLBIYIXpvQ3zcdX6LzI4r03od5uOpI5/gzjPPN9j+ZtHp6/vnqGApl9ec2j09f3z1DCYQFikYCJKCsQDChCOUMULmSg0tr0hruHtCWeC5MhoWEAxIATiuigcJJpk7R2JfYl44379+WpW9kWM8gjqWfJPCoE6M1bamQ5MjcjipjEAYnaJykRqzmd/tUmjbyG6myYzLGYshEh5GIGIzBGrejmDABnd8lNlods2nUZHXmqyxpkqbQ4Kk+VicYhrnPdzd5BBz6CphvSo5wY4s5PIBp5rQ4zm7DAcJcRsgdCrhQjPPZq3/OxKeDG/ZMIeTGtt0XhN3Vj1RoDnEkSMubqd0bY4lWNCzvLWjKm3XMEvgxqdqJhV91WY4wSJAIP/a3l22Nj2gzB46uEbFgaibTpm3giqszNC4muGTMTiDic6Th4jjqSK9wACDHGGj5K2tqc1ggiBvGqd4VHa7cwwBJPtHWl1kkGcUZl90CYwtM72gZfskPupo+wMtv/AIrW121uzXEZKRd9jdVDjlDW4nOJhrW7XOOzPtR/I0UcEzLVLPnAkdDiplGm4NJLpG494US0VmmsA1xLSYxRAzMZcFdXhZuTZhR79CrXsoaNY5tLcj1jrCqXsJJgTns/7Wlp2WGElUDBL3H5+e9OYHbFcqpB2em9pBExtBjPqnNSsOMZ9G8hK5MATlxBOrgJ6PakUXjbl/589q00q4EW7IloshGxektDvNx1Lz7UcCMiF6C0O83CS1UaqhnBKzz1fXnNo9PX989Qwpl8+c2j09f3z1EhEXooGjAVjdmjlormKVJ54kYWgby50Bba6vA+5wBr143tpNmOGJ3chyyxj9CLG2c6DVNsFxV6/wDo0atX0dNzx1uAgLuFw+Dmx0IIpCo4fbrRUPU080dQWwa0ARsGobB1Jaep6QRYezzFeGjNps4xVrPWpj7z6bsP+XkjtUAN49K9F6T3ixtNwO0ERv2QVwy+bmNN2JgyInDuzOpTi1SbqReenajuRVgHijDeJ+dSbn5KcDk+mhJpioPDrE+0FKHV0z7YJRdSMK6ZWg9W5HkdkbCgGpTaYUkUG1hTjXEawkZ7EG1N8oiaRWhZegQYy/RID/kpxr+C7hrkhceg7Fa3MqDM8Vv7rr4mgjPVsHzC57VO3ctNc1YlggkTs2Lz2vw7HaNzRZN0aZe3peIa0t4ZTszWVtlsJnPsQvFhkyTPaolOhJjakYRpWPMFjpYnalo7xqRdVUUzDjWaK0ZE0wAGDok/qqijSI+f2VjYqgktIBa8EPBGRG4q7fJWuDE2CxVH1Q2nTdVIl5Y3WWsEuM7IyWot2YY0ua9wYxxLSCDIiRG0EEHcQVbOJs4DqLA6CDgc/C0kZNLhHPiBkTsG5YO+rfVfUxP5hGTQ0BrWiSYaBxJnemYvyMUnUCzvS2BtOBuVFdjQS6TtGW/WUw+u9+8ngFMsdncwHMAnrjgtTTYnF2Z2eakqJ9OmCJjjEQJIzO9RLfUb0lB9Nx1uPbCDLMBsH6rQbtVQklXJX4ivSmh3m4XAI3Lv+h3m4SGqjVDmCV2ee7585tHp6/vnrV+Du5S7FaCKRa04BiBLg7IktA1HPas3bbKaltqsbEvtNVonVLq7xmu53bcQo0aVMQeTABIa0BxESXZZ5oOee2NBcME5WyVd13w0SZ2z3K4o2aERIbrITFS9msYXEj5/8Wc5De3osDA3Ktva8MDTGwSsbbPCCzlQMQAmC4nmgbTPQs3fmn9NxIbULgSJLZ8kawOk7VH5S9IsoqPtlrfLnPAe8xMkCZPWqetQx7NSpTpM2o7IkDYDlA3BW9itgOpClCUeWNQlGXCK22aPBwOWazlqsJpmHDoK6ZTYCFT33c7qpbTpML6lR0NAynfO4AZk7IRsGpcXTA59PGStGHpsOyTOQ2kk6gBt6FtLk8FVtrgOeG2dh1GtJqEeibmP+RaeC6HoL4O6diHK1S2paDqdHNpDaKc7Ttdr2ZBa9z9w7U1k1L/8iEcS+nMqXgapAfWWis4/2NpsH5g4+1V94+C1jRzK9Uf7wxw9gaup1nPjLD2T+6orxrvH2Wu7Wnt/6S/8jIvodYoP4cYva4atA86HD7zZHa06vaq8O3xuXRr5tVNwIe17CdpAc2f9w/cLDW6yYXGD17wncGrcuJi+XTJcxIYHalQUgI+UK000INCwPnYpNnvJzNU5KFi6EbASQAMROoCS4ncABJQM2OGRfkGxTlB/iWFa0l+YjomM1IuupzwHGD29oVzcXg6q1QXVncgQcqeHFUIjyjJhoMxt26luaWjNmkTZqYA2BgIn9+tYWdQi9sHZs4ckmrkqMlRrUXEAvY4x9nM+xOm7GtzYcjwMHiMsl0OixjRDA1oGwNDQOoAIqtMHalaoK5nN7RRaWnhxXNb5I5YjYD++a7dfdx8oDsO8ZEdB1rkd/XFUo1mmo2W4hzxtz+0Nh4p/SVupieo/qIZSDRARlGiXpF6MR+wIkZRKSApXftDvNwuAOXf9DvNwkdX8G9N9PPN81CLVXIMEWiuQRkQRWeQQrml4TbeGhvLzG1zGF3+USVSX4P5m0enr++eoMIbgpLkIpOPo0VfT63P12h3UAP2UG16R2iqIqVXEdQ/QKuARwqeGPRPkl2G55Osk9JlBAI0RRoq5WALQaLViX4VQgKfdFs5Ksx+wHPoQs2PdFhMWTbI6nZbDAkrR6KWAFz6pG5jTw8p8drexZ2xWp1oc2nSEyJLyDybRGsu269QzPaRurqswptZTBmG5nVJmSSOJJPWsRRpmnOf4lqGoy1GECjiVkeqxVtrs8hWr1DtTJBzjjrjjB1qjCxMXfV1BwOS55ethNN+HZs4LsNvYIWIv6gCpjKglWZWzXTi8puIf2mHhWdLQmk/yaz2cHta7sOSYZa8BHStjc1WWic89qN/InH06KPDCXtFPYvBvRDvrK7nNzkNDWZjNhnMxr61qbkuOz2drm0mZ4sWI51BIGEh5zgRl0nep9CmAAY4bNSdbk4f49R/7QcmfJP2yY4ox9IDnTBdB3OGRB6E4y07z26+tAU9aZq0UAMiU6oFHe5Cz0iUu3ObTEuXEfaIloqZLOXtZg8EGDPWtO9vMBIiRJG0Ts6Vnbe+CrI50c2vq7+QqAfYdq/tP3ehQnK505rgsy1yqOg+Wg7wF6LRZXOFS+GNqYKMrQCw7z7ECDv8AZKWilPCljVSm773YAvQWh3m4XACu/wCh3m4SWq+Dem+nni+x/M2j09f3z1CU6+R/M2j09f3z1DIXJcHWEEpEjCmjg0oIgEYC4gMBOBIAS2rqOs0+iGl7rI7C6XUjsHlMO9o3b29Y3LrFwaV0a1VjGVGuxB2GDuE6teqVwRittGry+j2qhWOqnUaT/tPNdPDCSk82mUvyXAxjzNfiz0o1yMpinU3fI3p2Vmh6EPKh2l0BS6hVRelrwgqrCwRVXtbQAVg78vIZo9JdKRiLRr/RZCtbC/Wrwi3ywt0Tm1C72Lo9w0Ipidw/RYTR2x8o4bgV02x0A1oHD9lXI/hKJ1BwhKqHMdITFBCq5BOomF2aS56h8ujFdQWSLOkQFDr0+Ufid5LTkPvHeeA/VFZ6hcTGrf8AsE5aKga0yuRT0yuva3gBYq8L4EuEqRpVesTmuZXhezi8weCaxYnIHOaiLv8AvA1HwM1Io08LQNwAVbYKUuxnZq4nerDlFvabHsRk557mOFFCb5RFyiasWocIXfdDv9AdS8+uqr0Fod5uElqn6G9MvZ57vk/zNo9PX989QiFLvnzm0enr++eoileiAkYRFKC4gNKCIJTVJwoBKRBKapIFNToTYCcaFxx2/wAHOkH0iyMDjNSj9U/eYH1butkdbStkHZLhfg2vnkLY1hMMr/VHcHyTTd/lzf8Amu3035LFz49k30aEJb42FXdkszfrjhMLRWios/euYKWbGYHIL9shbVM/aVMSWmD27wttpHY56llK1kxtjaNSPCXBLVm10BwuYSNc58FtnOgLjmit9mzVhPkkw8btkrqn00OALSCCMlTJGmSmTG2iCkPrSq/6Rmj5dAYQl1K0IrGTVfhEgDNx3DhxOpVde0EkNbznOMNA2nu19Ga1F13dyLImXHN7t7uHAbFFWc3SJBIaMsgNQ3Khvm8wAc1PrWk88HZEHYR3rn96XialpNJuZguPAbSVaKtlarkoNKbwmc8lkqNLEZOrb3K20lrzUwDONag0xAhbOlx8WZmonzQ7jQ5RNEosS0LE6HDURGqmy5Nmous6h19RejtDvNx1LzQ569L6HebjqSepd0M4VR55vrzm0enr++eoil315zaPT1/fPUMIy9AWHCNAIwFJwbUsJICWApIFBXuiuiNa31C2nDWsg1KjpwtmYAAzc4wcuBMqiAXYvBA9osVSPK5d+L/BmH2IGebhC0FxRUpUykt3gfrN/wBGsypGsPHJGf7Tzh2qjtXg9t1MSaGL0b2PPYDJ7F3RpBS3UAs9arIv2NvBA821aL6bsLg6m8GQHNLHBwzBgwcjB6l3/R69xabPSrD/APRgLhueMqjep4cE9brlp1m4ajGvbucA4dhUW7bkZZWubRbhY5xfhBJaHEAEtBOUwMhlI6VXNnWVK1TOx49j4fBPqlUtvp5FWj3qutupKDKZjL7ozKxVVmF66DetGZWFvaiWu1IsOi30qbzphrg7Y7X0hW9waSGlDXGWduHoUOrmAmTQbuHVl+i0MWm80LsUzajxTpo25vphEhwUC1aSBu1ZfkuJ7VfaE6Oi02puMYqdKKlSdToPMZ/ycM+DXIc9C8acpPhEx1ik6ijomhl0ObTFesIqVBLWnXTpuzA4OcIJ3ZBXdqdAyTlStA4qjvO8olIUM8shXpbYlc1vi/eRquczynAtPQdf6K20o0iDQc81h6VI1XF79Wzj/wBJvTadzYDPmUUNhpJLnZl2aUVMdRTTqK21j2qjKc9ztkUlIc5PPYmHhQ0ShJekEoFEhsIkEV6b0O83HUvMZXpzQ7zcdX6JbN8DYzzzfXnNo9PX989QwVNvrzm0enr++eoaYXoXYAUoIgjCsQKCWEgJxqkgNq33gmvjk7Q+g7ya7Zb6SnnHWwu/xWCCfs9pdTc17DD2EPaRlDm5j54oeWG+LRfHLbKz0V9IDCAd4g71Oo1ZVNSrNr2dlQTFSmyoIjIPaHQotlvPkyGvPAEkSemABKwXw6NVcqzUgoqjRCg0raDtUgV5C4rRDw5x7E1XoCE85n1jTvBB69SFdsIZczd50FhdIaK6FeTwucaVW0DJEguSzdFLPMRYU1SqS2E6t7QL8H/pl65rev8AA2Uy4hrQS5xDWgaySYAHWuuaJXGLJQwmDUecVQja6IDRwaMh1nasDoLZmvt1MuIimH1Bxc0QOzFPUuj3hbgxpk6kt/8AQyu1BegmjxqtzGryvEN2rn2kmlAbIBTGlOlvOLKfOccst6zVCxknHV5zt2sN7yl9PpZZP8D59Qsa/Y0KDqzsdXV9lu/p4KbhTmFFC38eKMFSMaeRzdsbLE09ikkJp4V2iqZBrNUKqFY1WqHVYl5oPFkMoJTmpBQGGQRXp3Q7zcdS8xL05ob5uOr9Erm+BYHnm+vObR6ev756hKZfR/mbR6ev756hgppegDFBKBSWlKClECgUsJAKUCrEDgSwmwUoFTRB1DwbaTY6P0R0cpSDjSmefSJxYelhPYRuKRpPbHk1sIhlnaHV6jhDW45wMY3W9xg8AufXZeDqFWnVpxipuDhOraCDwIJHWrG9NKKlajaGFoxWioxzoMNaym3CGjaTJJlZ2bSyc90VwO4tQttSJtw+EG0UXmnWaXtb97m1WbgZ8rrz4roFz6bUa3kvg7Wuyd2H9lxiz0yC5zjJOvOe0qSB87uhEehUo9MH/KafZ32heDXbUi33gGjWuL2K/wCvS8moY3O5w9uadtuk9pqCMTRxgylZaDKnxyGWqxv2a3SDSVjAZcO1cyt94urvkAkbAE4bEXOmo5zj2BTGtgQMhuGpOYNBXMgOXWX/AFGbNRIGev8ARLrlwbzRJ2funYQIWnHGox2oQeRyluZb6BXTUdWbVp+TTJDpMHNpDmmOBVlp7VfgJY9zQ0S7aI68x2p65dM6FFgxUHCoGhk0sOFwG+SCD0zwWfv+8zanmQW0pkMxSXf7jsHAdZWKtLllk5X/AE1panGocP8A4Zu57KSeUdO3DxJyJ6s1b4UbW5ZZdyOFuY8eyNGNknvdicKSQlOKbLkQoGUhwRYkRcoZaht7FGqUlKc5NPKG0ETor6jFGc1T6oUOoEtOIeLGF6c0O83HV+i8yOXpvQ7zcdSSzfBnGUd8+CWy1Kjnsp4S9znu+sfm5xLnHN28lV/ico/d/O7vQQQtz7CbUH4naP3fzu70PE/R+7+d3ejQXbn2TsQPFBS+7+d3ej8UNLd+d3eiQUb5dlXFdB+KKlu/O7vR+KOlu/M7vRILvJLsjaug/FJT3fmd3o/FNT3fmd3oIKfJLs7aug/FRT3fmPej8VDN35j3oIKfJLs7bHoHiqZu/Me9H4rGfLj3oIKPJLs7ZHoHisZ8uPej8VzPlx70EFPln2dsj0DxWt+XHvQ8Vzflx70aCjyz7O2R6B4r2/Lj3oeK9vy496CC7yz7I8cegeK9vy496Hiwb8uPeggp80+2d449BHwXN+XHvSfFUz5ce9Ggu8s+2Tsj0J8VNPd+Y96Hiop7vzHvQQXeWfZ2yPQXinp7vzO70PFNT3fmd3oILvJPs7ZHoSfBDSOz87u9IPgdo/d/O7vQQUb5dkqK6E+Jmh9387u9b65LpNGnhQQVbb9lqS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3" name="AutoShape 4" descr="data:image/jpeg;base64,/9j/4AAQSkZJRgABAQAAAQABAAD/2wCEAAkGBhQSERQUEhQUFRUUFhUVFRcUFRcUFBQUFRQVFRUUFRUXHSYeFxkjGRQUHy8gJCcpLCwsFR4xNTAqNSYrLCkBCQoKDgwOGA8PGikcHBwpLCksKSksKSwpKSwpKSkpKSksKSwpLCkpKSkpKSwpKSkpKSkpLCkpKSkpLCwsKSwpLP/AABEIAMcA/QMBIgACEQEDEQH/xAAcAAAABwEBAAAAAAAAAAAAAAAAAQIDBAUGBwj/xABFEAABAwEEBQYKCAUFAQEAAAABAAIRAwQFEiEGMUFRYRMicYGR0QcXMjRzk6Gz0vAUI0JSVKKxwRUkU2KSM3KC4fFEQ//EABoBAAIDAQEAAAAAAAAAAAAAAAMEAQIFAAb/xAAnEQACAgEEAwACAwEBAQAAAAAAAQIRAwQSIVETMUEiYRQycZFCBf/aAAwDAQACEQMRAD8Axd9XxaBaa4FeuAK9YACtVAAFV4AADoAyUQXzaPxFo9fV+JC+vObR6ev756iBPpKhRk3+M2j8RaPX1fiRi+bR+ItHr6vxKCEoK1Igmi+K/wCItHr6vxJQvi0fiK/r6vxKCEoFWpEE7+MV/wCvX9fV+JK/jFo/EV/X1fiUKUYKnaipN/jFf+vX9dV+JKF8V/69f11X4lCQCtS6ILAXtX/r1/XVPiShe1f+vX9dU+JQAlhXUV0Vtk4XrX/r1/XVPiQ/i1f+vX9dU+JQwUZU7URbJZvav/Xr+uqfEm33vX/r1/XVfiUfAiNNVcV0WT/Yt962jZaLR66r8SjuvO0fibR6+r8SkUjhIIycD0g9IUz6WHRyjGOzIdDQyWkR5TMzADRBG/eUGSa9RCxf7Ks3naI84tHr6vxKG6+7TPnFo9fV+JXdSlTc44ea0/eOoR17ZzRWfRcVQSx8bRigiOlvcgynGP8AbgKoSf8AXkpRflo/EWj19X4kP45aPxNo9fV+JaN2g8Uw+Qdhh7S0wM4iHDM6oUaho3tDJ4EjvQHqMSCrDNlS2+bR+ItHr6vxJ4X3aPxFo9fV+JWths9IVQ1zIJOGCYEnIGT89CmaRaJNpsFVrg2csJyz6NW4K6zwTpqrKvDKrRnHX1aB/wDRaPX1fiTTr9tH4i0evq/EmrVQcw4XCDAPUdWpMYTuTHD9AeUS/wCN2j8RaPX1fiQ/jdo/E2j19X4lELEQCikTZLN9Wn8RaPX1fiRfxu0/iLR6+r8SbngkFi7aiNzH/wCOWn8RaPX1fiXp64L1NakHHh+i8r4V6Z0O83HUl86qg2N2eer685tHp6/vnqKApN8n+ZtHp6/vnqLKYQBikISUYKsQLCUEgJUqUQLCOUiUoFWTKigUoJEpQVrOocaEsBID0oPVlIq0LAS8CaFVOBxVkyrQsBAqddd0VK8hjKjzsDWjCSTlicXDCInVOpTG3LhDHPLAHglpbUYWNLTDzUgOc1gIAJMFp1oU9RCPASOGUuSjIToC0NoaxhbT5Rj21CXA2XDXqMexkBtQU2SDMwZOokTEKN9KpVLM+u00sNFzW1KRLhVaHS0VMzMYnBzjE7i3UgrV/oK9N+ynhHT5pBaYPZKl169nYXsqsLagwwWtrPHPggsAEOaARrdJO1WNju6hWL3UG2h4aWgBrQJaZl315YdYiBMazkg59TGSpxC4sDTtSJF2Xg2pAcHl0SA0zq4HV2o7XerBzQajRtGFkTxkK1stjho5Sm2mHSBypYw5CTk0kEgRMb1V2y76bjzBGU80yMs9SwnV+qNiPrllY8g56zlBwEHqITzrW84ZJMEQCZAI3NcE8yx1qcfVuLDBBAnWYB6JhWd0GqXHkcWItOQhrsMicOLbqOWalyZFIzGkIFWXuDQ8gTDcBJyzDRkOMZcFCuu5W1IAOcSZPN61rrTddO0TylSq8icjWJg7QdcKFa7AyhT5lKTsL3k9cub+h2JmGZqO1MWnjTdmatl2QSJA3ayFUmzw/CfnoU43i8uLXtGeo4SZ6g6FHtIBM5N4BsBamBTq36M/K43SFCyJNSyncjFYjbP/AD70v6cNoI9v6J6oivJX1aZGxeldDfNx1Lz620sP2gvQWh3m4SWqSVUM4W3dnnm+fObR6ev756ihSb685tHp6/vnqIERFGOwjATYKVyivZUM5JQSJSmvXHDgalckktcnQVdJFQmsS+Ry2IAgJDqs/wDitwVF4GRM5dKj8uJMYvYlOgg5SSIl2oDhGpRfo+e72hDm38CRSfsmCqQAdh1GR7QDwUihamtMvaXNEy0OwE8Q4Ax2Jr6d5QcxpDm88YQWucJwuyhzHD7zTs2qJQdqGZGcyRv1g9HBCjkl6ZeUI+0a1uBrQQLwpT9WHsdTrUjjEhjHDACDikQdu9MUXVHVSGudjJg4Q2jWIAj/AEn4S52+CSRvUO7b7dRYKbi59FxM0iW4HMM4sDiJpuzOrI4s1JfyFUQbTVa0wWtq06ldlMxmMTX4iJ2jP+1LyU03aDRcX6ZKFzkAvpPGJpGOGCm4ESRiEB2KSSJVdSqOa4EOIM5EGDOUZ9Q7FYPsxNMhtopVg0T5TnEAawxzmtqgx9hzDwcSodvs+EDng4XYQ5gIa+QHSxxEPaJ15HPURBQU8je2w/4JXQ7YKzWVcNQOEuiDUcxpecw7EHDOc9e1dIuuzNIH1bOJdNXKNZxknhkufXBe9OkXB7Q4PEZtBIOUEE5AbCCDrW7delPkW8madNsAZtIYzgGNynFu3pPUN3yHxJVwWX0Ck5pfADmnFNOoabQ4COdhMMP/ABTRuh4bjovqU3taQAanLtIJktLnAFoJGcFZ68tJqUObTeTP2ncpTxbfJp4YbkNoJiZKobyvmjVLeTALgOeXVKhL3f2ufULsOrLJL0w1dl1b7U+kPrbOzCXNxOcQeUaDqDXxVc3VmdUZFIsF50Kbnubhhw1Oe6kAC0y0BwfEEeUDt2KiqGjAPKPc8+U3kw0DoeXuLo6pT1O8AIIJxDU4OOIRllGattZPA1Uocu92Fubc5pioX8kJD38pzXPIy15kjMQZS33r5VJzi9gfhDwwmudetrHRwIOqNutVNUh1Yl4OEnMCSWmAC8ZwTryOWamWikwM5ji5rxBDwWhvGQSdQ2b0dJcWLybKE3c5lUkkPDS4GHYi0iRmOB3SnKjwdxTtcYQHYhllmyo46spMAx0E9CrKlqDjIJB7P31LXwZGlt+GblhbsXUI2t9ijVOCeJdsz6M1HqVd4TLBIYIXpvQ3zcdX6LzI4r03od5uOpI5/gzjPPN9j+ZtHp6/vnqGApl9ec2j09f3z1DCYQFikYCJKCsQDChCOUMULmSg0tr0hruHtCWeC5MhoWEAxIATiuigcJJpk7R2JfYl44379+WpW9kWM8gjqWfJPCoE6M1bamQ5MjcjipjEAYnaJykRqzmd/tUmjbyG6myYzLGYshEh5GIGIzBGrejmDABnd8lNlods2nUZHXmqyxpkqbQ4Kk+VicYhrnPdzd5BBz6CphvSo5wY4s5PIBp5rQ4zm7DAcJcRsgdCrhQjPPZq3/OxKeDG/ZMIeTGtt0XhN3Vj1RoDnEkSMubqd0bY4lWNCzvLWjKm3XMEvgxqdqJhV91WY4wSJAIP/a3l22Nj2gzB46uEbFgaibTpm3giqszNC4muGTMTiDic6Th4jjqSK9wACDHGGj5K2tqc1ggiBvGqd4VHa7cwwBJPtHWl1kkGcUZl90CYwtM72gZfskPupo+wMtv/AIrW121uzXEZKRd9jdVDjlDW4nOJhrW7XOOzPtR/I0UcEzLVLPnAkdDiplGm4NJLpG494US0VmmsA1xLSYxRAzMZcFdXhZuTZhR79CrXsoaNY5tLcj1jrCqXsJJgTns/7Wlp2WGElUDBL3H5+e9OYHbFcqpB2em9pBExtBjPqnNSsOMZ9G8hK5MATlxBOrgJ6PakUXjbl/589q00q4EW7IloshGxektDvNx1Lz7UcCMiF6C0O83CS1UaqhnBKzz1fXnNo9PX989Qwpl8+c2j09f3z1EhEXooGjAVjdmjlormKVJ54kYWgby50Bba6vA+5wBr143tpNmOGJ3chyyxj9CLG2c6DVNsFxV6/wDo0atX0dNzx1uAgLuFw+Dmx0IIpCo4fbrRUPU080dQWwa0ARsGobB1Jaep6QRYezzFeGjNps4xVrPWpj7z6bsP+XkjtUAN49K9F6T3ixtNwO0ERv2QVwy+bmNN2JgyInDuzOpTi1SbqReenajuRVgHijDeJ+dSbn5KcDk+mhJpioPDrE+0FKHV0z7YJRdSMK6ZWg9W5HkdkbCgGpTaYUkUG1hTjXEawkZ7EG1N8oiaRWhZegQYy/RID/kpxr+C7hrkhceg7Fa3MqDM8Vv7rr4mgjPVsHzC57VO3ctNc1YlggkTs2Lz2vw7HaNzRZN0aZe3peIa0t4ZTszWVtlsJnPsQvFhkyTPaolOhJjakYRpWPMFjpYnalo7xqRdVUUzDjWaK0ZE0wAGDok/qqijSI+f2VjYqgktIBa8EPBGRG4q7fJWuDE2CxVH1Q2nTdVIl5Y3WWsEuM7IyWot2YY0ua9wYxxLSCDIiRG0EEHcQVbOJs4DqLA6CDgc/C0kZNLhHPiBkTsG5YO+rfVfUxP5hGTQ0BrWiSYaBxJnemYvyMUnUCzvS2BtOBuVFdjQS6TtGW/WUw+u9+8ngFMsdncwHMAnrjgtTTYnF2Z2eakqJ9OmCJjjEQJIzO9RLfUb0lB9Nx1uPbCDLMBsH6rQbtVQklXJX4ivSmh3m4XAI3Lv+h3m4SGqjVDmCV2ee7585tHp6/vnrV+Du5S7FaCKRa04BiBLg7IktA1HPas3bbKaltqsbEvtNVonVLq7xmu53bcQo0aVMQeTABIa0BxESXZZ5oOee2NBcME5WyVd13w0SZ2z3K4o2aERIbrITFS9msYXEj5/8Wc5De3osDA3Ktva8MDTGwSsbbPCCzlQMQAmC4nmgbTPQs3fmn9NxIbULgSJLZ8kawOk7VH5S9IsoqPtlrfLnPAe8xMkCZPWqetQx7NSpTpM2o7IkDYDlA3BW9itgOpClCUeWNQlGXCK22aPBwOWazlqsJpmHDoK6ZTYCFT33c7qpbTpML6lR0NAynfO4AZk7IRsGpcXTA59PGStGHpsOyTOQ2kk6gBt6FtLk8FVtrgOeG2dh1GtJqEeibmP+RaeC6HoL4O6diHK1S2paDqdHNpDaKc7Ttdr2ZBa9z9w7U1k1L/8iEcS+nMqXgapAfWWis4/2NpsH5g4+1V94+C1jRzK9Uf7wxw9gaup1nPjLD2T+6orxrvH2Wu7Wnt/6S/8jIvodYoP4cYva4atA86HD7zZHa06vaq8O3xuXRr5tVNwIe17CdpAc2f9w/cLDW6yYXGD17wncGrcuJi+XTJcxIYHalQUgI+UK000INCwPnYpNnvJzNU5KFi6EbASQAMROoCS4ncABJQM2OGRfkGxTlB/iWFa0l+YjomM1IuupzwHGD29oVzcXg6q1QXVncgQcqeHFUIjyjJhoMxt26luaWjNmkTZqYA2BgIn9+tYWdQi9sHZs4ckmrkqMlRrUXEAvY4x9nM+xOm7GtzYcjwMHiMsl0OixjRDA1oGwNDQOoAIqtMHalaoK5nN7RRaWnhxXNb5I5YjYD++a7dfdx8oDsO8ZEdB1rkd/XFUo1mmo2W4hzxtz+0Nh4p/SVupieo/qIZSDRARlGiXpF6MR+wIkZRKSApXftDvNwuAOXf9DvNwkdX8G9N9PPN81CLVXIMEWiuQRkQRWeQQrml4TbeGhvLzG1zGF3+USVSX4P5m0enr++eoMIbgpLkIpOPo0VfT63P12h3UAP2UG16R2iqIqVXEdQ/QKuARwqeGPRPkl2G55Osk9JlBAI0RRoq5WALQaLViX4VQgKfdFs5Ksx+wHPoQs2PdFhMWTbI6nZbDAkrR6KWAFz6pG5jTw8p8drexZ2xWp1oc2nSEyJLyDybRGsu269QzPaRurqswptZTBmG5nVJmSSOJJPWsRRpmnOf4lqGoy1GECjiVkeqxVtrs8hWr1DtTJBzjjrjjB1qjCxMXfV1BwOS55ethNN+HZs4LsNvYIWIv6gCpjKglWZWzXTi8puIf2mHhWdLQmk/yaz2cHta7sOSYZa8BHStjc1WWic89qN/InH06KPDCXtFPYvBvRDvrK7nNzkNDWZjNhnMxr61qbkuOz2drm0mZ4sWI51BIGEh5zgRl0nep9CmAAY4bNSdbk4f49R/7QcmfJP2yY4ox9IDnTBdB3OGRB6E4y07z26+tAU9aZq0UAMiU6oFHe5Cz0iUu3ObTEuXEfaIloqZLOXtZg8EGDPWtO9vMBIiRJG0Ts6Vnbe+CrI50c2vq7+QqAfYdq/tP3ehQnK505rgsy1yqOg+Wg7wF6LRZXOFS+GNqYKMrQCw7z7ECDv8AZKWilPCljVSm773YAvQWh3m4XACu/wCh3m4SWq+Dem+nni+x/M2j09f3z1CU6+R/M2j09f3z1DIXJcHWEEpEjCmjg0oIgEYC4gMBOBIAS2rqOs0+iGl7rI7C6XUjsHlMO9o3b29Y3LrFwaV0a1VjGVGuxB2GDuE6teqVwRittGry+j2qhWOqnUaT/tPNdPDCSk82mUvyXAxjzNfiz0o1yMpinU3fI3p2Vmh6EPKh2l0BS6hVRelrwgqrCwRVXtbQAVg78vIZo9JdKRiLRr/RZCtbC/Wrwi3ywt0Tm1C72Lo9w0Ipidw/RYTR2x8o4bgV02x0A1oHD9lXI/hKJ1BwhKqHMdITFBCq5BOomF2aS56h8ujFdQWSLOkQFDr0+Ufid5LTkPvHeeA/VFZ6hcTGrf8AsE5aKga0yuRT0yuva3gBYq8L4EuEqRpVesTmuZXhezi8weCaxYnIHOaiLv8AvA1HwM1Io08LQNwAVbYKUuxnZq4nerDlFvabHsRk557mOFFCb5RFyiasWocIXfdDv9AdS8+uqr0Fod5uElqn6G9MvZ57vk/zNo9PX989QiFLvnzm0enr++eoileiAkYRFKC4gNKCIJTVJwoBKRBKapIFNToTYCcaFxx2/wAHOkH0iyMDjNSj9U/eYH1butkdbStkHZLhfg2vnkLY1hMMr/VHcHyTTd/lzf8Amu3035LFz49k30aEJb42FXdkszfrjhMLRWios/euYKWbGYHIL9shbVM/aVMSWmD27wttpHY56llK1kxtjaNSPCXBLVm10BwuYSNc58FtnOgLjmit9mzVhPkkw8btkrqn00OALSCCMlTJGmSmTG2iCkPrSq/6Rmj5dAYQl1K0IrGTVfhEgDNx3DhxOpVde0EkNbznOMNA2nu19Ga1F13dyLImXHN7t7uHAbFFWc3SJBIaMsgNQ3Khvm8wAc1PrWk88HZEHYR3rn96XialpNJuZguPAbSVaKtlarkoNKbwmc8lkqNLEZOrb3K20lrzUwDONag0xAhbOlx8WZmonzQ7jQ5RNEosS0LE6HDURGqmy5Nmous6h19RejtDvNx1LzQ569L6HebjqSepd0M4VR55vrzm0enr++eoil315zaPT1/fPUMIy9AWHCNAIwFJwbUsJICWApIFBXuiuiNa31C2nDWsg1KjpwtmYAAzc4wcuBMqiAXYvBA9osVSPK5d+L/BmH2IGebhC0FxRUpUykt3gfrN/wBGsypGsPHJGf7Tzh2qjtXg9t1MSaGL0b2PPYDJ7F3RpBS3UAs9arIv2NvBA821aL6bsLg6m8GQHNLHBwzBgwcjB6l3/R69xabPSrD/APRgLhueMqjep4cE9brlp1m4ajGvbucA4dhUW7bkZZWubRbhY5xfhBJaHEAEtBOUwMhlI6VXNnWVK1TOx49j4fBPqlUtvp5FWj3qutupKDKZjL7ozKxVVmF66DetGZWFvaiWu1IsOi30qbzphrg7Y7X0hW9waSGlDXGWduHoUOrmAmTQbuHVl+i0MWm80LsUzajxTpo25vphEhwUC1aSBu1ZfkuJ7VfaE6Oi02puMYqdKKlSdToPMZ/ycM+DXIc9C8acpPhEx1ik6ijomhl0ObTFesIqVBLWnXTpuzA4OcIJ3ZBXdqdAyTlStA4qjvO8olIUM8shXpbYlc1vi/eRquczynAtPQdf6K20o0iDQc81h6VI1XF79Wzj/wBJvTadzYDPmUUNhpJLnZl2aUVMdRTTqK21j2qjKc9ztkUlIc5PPYmHhQ0ShJekEoFEhsIkEV6b0O83HUvMZXpzQ7zcdX6JbN8DYzzzfXnNo9PX989QwVNvrzm0enr++eoaYXoXYAUoIgjCsQKCWEgJxqkgNq33gmvjk7Q+g7ya7Zb6SnnHWwu/xWCCfs9pdTc17DD2EPaRlDm5j54oeWG+LRfHLbKz0V9IDCAd4g71Oo1ZVNSrNr2dlQTFSmyoIjIPaHQotlvPkyGvPAEkSemABKwXw6NVcqzUgoqjRCg0raDtUgV5C4rRDw5x7E1XoCE85n1jTvBB69SFdsIZczd50FhdIaK6FeTwucaVW0DJEguSzdFLPMRYU1SqS2E6t7QL8H/pl65rev8AA2Uy4hrQS5xDWgaySYAHWuuaJXGLJQwmDUecVQja6IDRwaMh1nasDoLZmvt1MuIimH1Bxc0QOzFPUuj3hbgxpk6kt/8AQyu1BegmjxqtzGryvEN2rn2kmlAbIBTGlOlvOLKfOccst6zVCxknHV5zt2sN7yl9PpZZP8D59Qsa/Y0KDqzsdXV9lu/p4KbhTmFFC38eKMFSMaeRzdsbLE09ikkJp4V2iqZBrNUKqFY1WqHVYl5oPFkMoJTmpBQGGQRXp3Q7zcdS8xL05ob5uOr9Erm+BYHnm+vObR6ev756hKZfR/mbR6ev756hgppegDFBKBSWlKClECgUsJAKUCrEDgSwmwUoFTRB1DwbaTY6P0R0cpSDjSmefSJxYelhPYRuKRpPbHk1sIhlnaHV6jhDW45wMY3W9xg8AufXZeDqFWnVpxipuDhOraCDwIJHWrG9NKKlajaGFoxWioxzoMNaym3CGjaTJJlZ2bSyc90VwO4tQttSJtw+EG0UXmnWaXtb97m1WbgZ8rrz4roFz6bUa3kvg7Wuyd2H9lxiz0yC5zjJOvOe0qSB87uhEehUo9MH/KafZ32heDXbUi33gGjWuL2K/wCvS8moY3O5w9uadtuk9pqCMTRxgylZaDKnxyGWqxv2a3SDSVjAZcO1cyt94urvkAkbAE4bEXOmo5zj2BTGtgQMhuGpOYNBXMgOXWX/AFGbNRIGev8ARLrlwbzRJ2funYQIWnHGox2oQeRyluZb6BXTUdWbVp+TTJDpMHNpDmmOBVlp7VfgJY9zQ0S7aI68x2p65dM6FFgxUHCoGhk0sOFwG+SCD0zwWfv+8zanmQW0pkMxSXf7jsHAdZWKtLllk5X/AE1panGocP8A4Zu57KSeUdO3DxJyJ6s1b4UbW5ZZdyOFuY8eyNGNknvdicKSQlOKbLkQoGUhwRYkRcoZaht7FGqUlKc5NPKG0ETor6jFGc1T6oUOoEtOIeLGF6c0O83HV+i8yOXpvQ7zcdSSzfBnGUd8+CWy1Kjnsp4S9znu+sfm5xLnHN28lV/ico/d/O7vQQQtz7CbUH4naP3fzu70PE/R+7+d3ejQXbn2TsQPFBS+7+d3ej8UNLd+d3eiQUb5dlXFdB+KKlu/O7vR+KOlu/M7vRILvJLsjaug/FJT3fmd3o/FNT3fmd3oIKfJLs7aug/FRT3fmPej8VDN35j3oIKfJLs7bHoHiqZu/Me9H4rGfLj3oIKPJLs7ZHoHisZ8uPej8VzPlx70EFPln2dsj0DxWt+XHvQ8Vzflx70aCjyz7O2R6B4r2/Lj3oeK9vy496CC7yz7I8cegeK9vy496Hiwb8uPeggp80+2d449BHwXN+XHvSfFUz5ce9Ggu8s+2Tsj0J8VNPd+Y96Hiop7vzHvQQXeWfZ2yPQXinp7vzO70PFNT3fmd3oILvJPs7ZHoSfBDSOz87u9IPgdo/d/O7vQQUb5dkqK6E+Jmh9387u9b65LpNGnhQQVbb9lqSP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4" name="AutoShape 6" descr="data:image/jpeg;base64,/9j/4AAQSkZJRgABAQAAAQABAAD/2wCEAAkGBhQSERQUEhQUFRUUFhUVFRcUFRcUFBQUFRQVFRUUFRUXHSYeFxkjGRQUHy8gJCcpLCwsFR4xNTAqNSYrLCkBCQoKDgwOGA8PGikcHBwpLCksKSksKSwpKSwpKSkpKSksKSwpLCkpKSkpKSwpKSkpKSkpLCkpKSkpLCwsKSwpLP/AABEIAMcA/QMBIgACEQEDEQH/xAAcAAAABwEBAAAAAAAAAAAAAAAAAQIDBAUGBwj/xABFEAABAwEEBQYKCAUFAQEAAAABAAIRAwQFEiEGMUFRYRMicYGR0QcXMjRzk6Gz0vAUI0JSVKKxwRUkU2KSM3KC4fFEQ//EABoBAAIDAQEAAAAAAAAAAAAAAAMEAQIFAAb/xAAnEQACAgEEAwACAwEBAQAAAAAAAQIRAwQSIVETMUEiYRQycZFCBf/aAAwDAQACEQMRAD8Axd9XxaBaa4FeuAK9YACtVAAFV4AADoAyUQXzaPxFo9fV+JC+vObR6ev756iBPpKhRk3+M2j8RaPX1fiRi+bR+ItHr6vxKCEoK1Igmi+K/wCItHr6vxJQvi0fiK/r6vxKCEoFWpEE7+MV/wCvX9fV+JK/jFo/EV/X1fiUKUYKnaipN/jFf+vX9dV+JKF8V/69f11X4lCQCtS6ILAXtX/r1/XVPiShe1f+vX9dU+JQAlhXUV0Vtk4XrX/r1/XVPiQ/i1f+vX9dU+JQwUZU7URbJZvav/Xr+uqfEm33vX/r1/XVfiUfAiNNVcV0WT/Yt962jZaLR66r8SjuvO0fibR6+r8SkUjhIIycD0g9IUz6WHRyjGOzIdDQyWkR5TMzADRBG/eUGSa9RCxf7Ks3naI84tHr6vxKG6+7TPnFo9fV+JXdSlTc44ea0/eOoR17ZzRWfRcVQSx8bRigiOlvcgynGP8AbgKoSf8AXkpRflo/EWj19X4kP45aPxNo9fV+JaN2g8Uw+Qdhh7S0wM4iHDM6oUaho3tDJ4EjvQHqMSCrDNlS2+bR+ItHr6vxJ4X3aPxFo9fV+JWths9IVQ1zIJOGCYEnIGT89CmaRaJNpsFVrg2csJyz6NW4K6zwTpqrKvDKrRnHX1aB/wDRaPX1fiTTr9tH4i0evq/EmrVQcw4XCDAPUdWpMYTuTHD9AeUS/wCN2j8RaPX1fiQ/jdo/E2j19X4lELEQCikTZLN9Wn8RaPX1fiRfxu0/iLR6+r8SbngkFi7aiNzH/wCOWn8RaPX1fiXp64L1NakHHh+i8r4V6Z0O83HUl86qg2N2eer685tHp6/vnqKApN8n+ZtHp6/vnqLKYQBikISUYKsQLCUEgJUqUQLCOUiUoFWTKigUoJEpQVrOocaEsBID0oPVlIq0LAS8CaFVOBxVkyrQsBAqddd0VK8hjKjzsDWjCSTlicXDCInVOpTG3LhDHPLAHglpbUYWNLTDzUgOc1gIAJMFp1oU9RCPASOGUuSjIToC0NoaxhbT5Rj21CXA2XDXqMexkBtQU2SDMwZOokTEKN9KpVLM+u00sNFzW1KRLhVaHS0VMzMYnBzjE7i3UgrV/oK9N+ynhHT5pBaYPZKl169nYXsqsLagwwWtrPHPggsAEOaARrdJO1WNju6hWL3UG2h4aWgBrQJaZl315YdYiBMazkg59TGSpxC4sDTtSJF2Xg2pAcHl0SA0zq4HV2o7XerBzQajRtGFkTxkK1stjho5Sm2mHSBypYw5CTk0kEgRMb1V2y76bjzBGU80yMs9SwnV+qNiPrllY8g56zlBwEHqITzrW84ZJMEQCZAI3NcE8yx1qcfVuLDBBAnWYB6JhWd0GqXHkcWItOQhrsMicOLbqOWalyZFIzGkIFWXuDQ8gTDcBJyzDRkOMZcFCuu5W1IAOcSZPN61rrTddO0TylSq8icjWJg7QdcKFa7AyhT5lKTsL3k9cub+h2JmGZqO1MWnjTdmatl2QSJA3ayFUmzw/CfnoU43i8uLXtGeo4SZ6g6FHtIBM5N4BsBamBTq36M/K43SFCyJNSyncjFYjbP/AD70v6cNoI9v6J6oivJX1aZGxeldDfNx1Lz620sP2gvQWh3m4SWqSVUM4W3dnnm+fObR6ev756ihSb685tHp6/vnqIERFGOwjATYKVyivZUM5JQSJSmvXHDgalckktcnQVdJFQmsS+Ry2IAgJDqs/wDitwVF4GRM5dKj8uJMYvYlOgg5SSIl2oDhGpRfo+e72hDm38CRSfsmCqQAdh1GR7QDwUihamtMvaXNEy0OwE8Q4Ax2Jr6d5QcxpDm88YQWucJwuyhzHD7zTs2qJQdqGZGcyRv1g9HBCjkl6ZeUI+0a1uBrQQLwpT9WHsdTrUjjEhjHDACDikQdu9MUXVHVSGudjJg4Q2jWIAj/AEn4S52+CSRvUO7b7dRYKbi59FxM0iW4HMM4sDiJpuzOrI4s1JfyFUQbTVa0wWtq06ldlMxmMTX4iJ2jP+1LyU03aDRcX6ZKFzkAvpPGJpGOGCm4ESRiEB2KSSJVdSqOa4EOIM5EGDOUZ9Q7FYPsxNMhtopVg0T5TnEAawxzmtqgx9hzDwcSodvs+EDng4XYQ5gIa+QHSxxEPaJ15HPURBQU8je2w/4JXQ7YKzWVcNQOEuiDUcxpecw7EHDOc9e1dIuuzNIH1bOJdNXKNZxknhkufXBe9OkXB7Q4PEZtBIOUEE5AbCCDrW7delPkW8madNsAZtIYzgGNynFu3pPUN3yHxJVwWX0Ck5pfADmnFNOoabQ4COdhMMP/ABTRuh4bjovqU3taQAanLtIJktLnAFoJGcFZ68tJqUObTeTP2ncpTxbfJp4YbkNoJiZKobyvmjVLeTALgOeXVKhL3f2ufULsOrLJL0w1dl1b7U+kPrbOzCXNxOcQeUaDqDXxVc3VmdUZFIsF50Kbnubhhw1Oe6kAC0y0BwfEEeUDt2KiqGjAPKPc8+U3kw0DoeXuLo6pT1O8AIIJxDU4OOIRllGattZPA1Uocu92Fubc5pioX8kJD38pzXPIy15kjMQZS33r5VJzi9gfhDwwmudetrHRwIOqNutVNUh1Yl4OEnMCSWmAC8ZwTryOWamWikwM5ji5rxBDwWhvGQSdQ2b0dJcWLybKE3c5lUkkPDS4GHYi0iRmOB3SnKjwdxTtcYQHYhllmyo46spMAx0E9CrKlqDjIJB7P31LXwZGlt+GblhbsXUI2t9ijVOCeJdsz6M1HqVd4TLBIYIXpvQ3zcdX6LzI4r03od5uOpI5/gzjPPN9j+ZtHp6/vnqGApl9ec2j09f3z1DCYQFikYCJKCsQDChCOUMULmSg0tr0hruHtCWeC5MhoWEAxIATiuigcJJpk7R2JfYl44379+WpW9kWM8gjqWfJPCoE6M1bamQ5MjcjipjEAYnaJykRqzmd/tUmjbyG6myYzLGYshEh5GIGIzBGrejmDABnd8lNlods2nUZHXmqyxpkqbQ4Kk+VicYhrnPdzd5BBz6CphvSo5wY4s5PIBp5rQ4zm7DAcJcRsgdCrhQjPPZq3/OxKeDG/ZMIeTGtt0XhN3Vj1RoDnEkSMubqd0bY4lWNCzvLWjKm3XMEvgxqdqJhV91WY4wSJAIP/a3l22Nj2gzB46uEbFgaibTpm3giqszNC4muGTMTiDic6Th4jjqSK9wACDHGGj5K2tqc1ggiBvGqd4VHa7cwwBJPtHWl1kkGcUZl90CYwtM72gZfskPupo+wMtv/AIrW121uzXEZKRd9jdVDjlDW4nOJhrW7XOOzPtR/I0UcEzLVLPnAkdDiplGm4NJLpG494US0VmmsA1xLSYxRAzMZcFdXhZuTZhR79CrXsoaNY5tLcj1jrCqXsJJgTns/7Wlp2WGElUDBL3H5+e9OYHbFcqpB2em9pBExtBjPqnNSsOMZ9G8hK5MATlxBOrgJ6PakUXjbl/589q00q4EW7IloshGxektDvNx1Lz7UcCMiF6C0O83CS1UaqhnBKzz1fXnNo9PX989Qwpl8+c2j09f3z1EhEXooGjAVjdmjlormKVJ54kYWgby50Bba6vA+5wBr143tpNmOGJ3chyyxj9CLG2c6DVNsFxV6/wDo0atX0dNzx1uAgLuFw+Dmx0IIpCo4fbrRUPU080dQWwa0ARsGobB1Jaep6QRYezzFeGjNps4xVrPWpj7z6bsP+XkjtUAN49K9F6T3ixtNwO0ERv2QVwy+bmNN2JgyInDuzOpTi1SbqReenajuRVgHijDeJ+dSbn5KcDk+mhJpioPDrE+0FKHV0z7YJRdSMK6ZWg9W5HkdkbCgGpTaYUkUG1hTjXEawkZ7EG1N8oiaRWhZegQYy/RID/kpxr+C7hrkhceg7Fa3MqDM8Vv7rr4mgjPVsHzC57VO3ctNc1YlggkTs2Lz2vw7HaNzRZN0aZe3peIa0t4ZTszWVtlsJnPsQvFhkyTPaolOhJjakYRpWPMFjpYnalo7xqRdVUUzDjWaK0ZE0wAGDok/qqijSI+f2VjYqgktIBa8EPBGRG4q7fJWuDE2CxVH1Q2nTdVIl5Y3WWsEuM7IyWot2YY0ua9wYxxLSCDIiRG0EEHcQVbOJs4DqLA6CDgc/C0kZNLhHPiBkTsG5YO+rfVfUxP5hGTQ0BrWiSYaBxJnemYvyMUnUCzvS2BtOBuVFdjQS6TtGW/WUw+u9+8ngFMsdncwHMAnrjgtTTYnF2Z2eakqJ9OmCJjjEQJIzO9RLfUb0lB9Nx1uPbCDLMBsH6rQbtVQklXJX4ivSmh3m4XAI3Lv+h3m4SGqjVDmCV2ee7585tHp6/vnrV+Du5S7FaCKRa04BiBLg7IktA1HPas3bbKaltqsbEvtNVonVLq7xmu53bcQo0aVMQeTABIa0BxESXZZ5oOee2NBcME5WyVd13w0SZ2z3K4o2aERIbrITFS9msYXEj5/8Wc5De3osDA3Ktva8MDTGwSsbbPCCzlQMQAmC4nmgbTPQs3fmn9NxIbULgSJLZ8kawOk7VH5S9IsoqPtlrfLnPAe8xMkCZPWqetQx7NSpTpM2o7IkDYDlA3BW9itgOpClCUeWNQlGXCK22aPBwOWazlqsJpmHDoK6ZTYCFT33c7qpbTpML6lR0NAynfO4AZk7IRsGpcXTA59PGStGHpsOyTOQ2kk6gBt6FtLk8FVtrgOeG2dh1GtJqEeibmP+RaeC6HoL4O6diHK1S2paDqdHNpDaKc7Ttdr2ZBa9z9w7U1k1L/8iEcS+nMqXgapAfWWis4/2NpsH5g4+1V94+C1jRzK9Uf7wxw9gaup1nPjLD2T+6orxrvH2Wu7Wnt/6S/8jIvodYoP4cYva4atA86HD7zZHa06vaq8O3xuXRr5tVNwIe17CdpAc2f9w/cLDW6yYXGD17wncGrcuJi+XTJcxIYHalQUgI+UK000INCwPnYpNnvJzNU5KFi6EbASQAMROoCS4ncABJQM2OGRfkGxTlB/iWFa0l+YjomM1IuupzwHGD29oVzcXg6q1QXVncgQcqeHFUIjyjJhoMxt26luaWjNmkTZqYA2BgIn9+tYWdQi9sHZs4ckmrkqMlRrUXEAvY4x9nM+xOm7GtzYcjwMHiMsl0OixjRDA1oGwNDQOoAIqtMHalaoK5nN7RRaWnhxXNb5I5YjYD++a7dfdx8oDsO8ZEdB1rkd/XFUo1mmo2W4hzxtz+0Nh4p/SVupieo/qIZSDRARlGiXpF6MR+wIkZRKSApXftDvNwuAOXf9DvNwkdX8G9N9PPN81CLVXIMEWiuQRkQRWeQQrml4TbeGhvLzG1zGF3+USVSX4P5m0enr++eoMIbgpLkIpOPo0VfT63P12h3UAP2UG16R2iqIqVXEdQ/QKuARwqeGPRPkl2G55Osk9JlBAI0RRoq5WALQaLViX4VQgKfdFs5Ksx+wHPoQs2PdFhMWTbI6nZbDAkrR6KWAFz6pG5jTw8p8drexZ2xWp1oc2nSEyJLyDybRGsu269QzPaRurqswptZTBmG5nVJmSSOJJPWsRRpmnOf4lqGoy1GECjiVkeqxVtrs8hWr1DtTJBzjjrjjB1qjCxMXfV1BwOS55ethNN+HZs4LsNvYIWIv6gCpjKglWZWzXTi8puIf2mHhWdLQmk/yaz2cHta7sOSYZa8BHStjc1WWic89qN/InH06KPDCXtFPYvBvRDvrK7nNzkNDWZjNhnMxr61qbkuOz2drm0mZ4sWI51BIGEh5zgRl0nep9CmAAY4bNSdbk4f49R/7QcmfJP2yY4ox9IDnTBdB3OGRB6E4y07z26+tAU9aZq0UAMiU6oFHe5Cz0iUu3ObTEuXEfaIloqZLOXtZg8EGDPWtO9vMBIiRJG0Ts6Vnbe+CrI50c2vq7+QqAfYdq/tP3ehQnK505rgsy1yqOg+Wg7wF6LRZXOFS+GNqYKMrQCw7z7ECDv8AZKWilPCljVSm773YAvQWh3m4XACu/wCh3m4SWq+Dem+nni+x/M2j09f3z1CU6+R/M2j09f3z1DIXJcHWEEpEjCmjg0oIgEYC4gMBOBIAS2rqOs0+iGl7rI7C6XUjsHlMO9o3b29Y3LrFwaV0a1VjGVGuxB2GDuE6teqVwRittGry+j2qhWOqnUaT/tPNdPDCSk82mUvyXAxjzNfiz0o1yMpinU3fI3p2Vmh6EPKh2l0BS6hVRelrwgqrCwRVXtbQAVg78vIZo9JdKRiLRr/RZCtbC/Wrwi3ywt0Tm1C72Lo9w0Ipidw/RYTR2x8o4bgV02x0A1oHD9lXI/hKJ1BwhKqHMdITFBCq5BOomF2aS56h8ujFdQWSLOkQFDr0+Ufid5LTkPvHeeA/VFZ6hcTGrf8AsE5aKga0yuRT0yuva3gBYq8L4EuEqRpVesTmuZXhezi8weCaxYnIHOaiLv8AvA1HwM1Io08LQNwAVbYKUuxnZq4nerDlFvabHsRk557mOFFCb5RFyiasWocIXfdDv9AdS8+uqr0Fod5uElqn6G9MvZ57vk/zNo9PX989QiFLvnzm0enr++eoileiAkYRFKC4gNKCIJTVJwoBKRBKapIFNToTYCcaFxx2/wAHOkH0iyMDjNSj9U/eYH1butkdbStkHZLhfg2vnkLY1hMMr/VHcHyTTd/lzf8Amu3035LFz49k30aEJb42FXdkszfrjhMLRWios/euYKWbGYHIL9shbVM/aVMSWmD27wttpHY56llK1kxtjaNSPCXBLVm10BwuYSNc58FtnOgLjmit9mzVhPkkw8btkrqn00OALSCCMlTJGmSmTG2iCkPrSq/6Rmj5dAYQl1K0IrGTVfhEgDNx3DhxOpVde0EkNbznOMNA2nu19Ga1F13dyLImXHN7t7uHAbFFWc3SJBIaMsgNQ3Khvm8wAc1PrWk88HZEHYR3rn96XialpNJuZguPAbSVaKtlarkoNKbwmc8lkqNLEZOrb3K20lrzUwDONag0xAhbOlx8WZmonzQ7jQ5RNEosS0LE6HDURGqmy5Nmous6h19RejtDvNx1LzQ569L6HebjqSepd0M4VR55vrzm0enr++eoil315zaPT1/fPUMIy9AWHCNAIwFJwbUsJICWApIFBXuiuiNa31C2nDWsg1KjpwtmYAAzc4wcuBMqiAXYvBA9osVSPK5d+L/BmH2IGebhC0FxRUpUykt3gfrN/wBGsypGsPHJGf7Tzh2qjtXg9t1MSaGL0b2PPYDJ7F3RpBS3UAs9arIv2NvBA821aL6bsLg6m8GQHNLHBwzBgwcjB6l3/R69xabPSrD/APRgLhueMqjep4cE9brlp1m4ajGvbucA4dhUW7bkZZWubRbhY5xfhBJaHEAEtBOUwMhlI6VXNnWVK1TOx49j4fBPqlUtvp5FWj3qutupKDKZjL7ozKxVVmF66DetGZWFvaiWu1IsOi30qbzphrg7Y7X0hW9waSGlDXGWduHoUOrmAmTQbuHVl+i0MWm80LsUzajxTpo25vphEhwUC1aSBu1ZfkuJ7VfaE6Oi02puMYqdKKlSdToPMZ/ycM+DXIc9C8acpPhEx1ik6ijomhl0ObTFesIqVBLWnXTpuzA4OcIJ3ZBXdqdAyTlStA4qjvO8olIUM8shXpbYlc1vi/eRquczynAtPQdf6K20o0iDQc81h6VI1XF79Wzj/wBJvTadzYDPmUUNhpJLnZl2aUVMdRTTqK21j2qjKc9ztkUlIc5PPYmHhQ0ShJekEoFEhsIkEV6b0O83HUvMZXpzQ7zcdX6JbN8DYzzzfXnNo9PX989QwVNvrzm0enr++eoaYXoXYAUoIgjCsQKCWEgJxqkgNq33gmvjk7Q+g7ya7Zb6SnnHWwu/xWCCfs9pdTc17DD2EPaRlDm5j54oeWG+LRfHLbKz0V9IDCAd4g71Oo1ZVNSrNr2dlQTFSmyoIjIPaHQotlvPkyGvPAEkSemABKwXw6NVcqzUgoqjRCg0raDtUgV5C4rRDw5x7E1XoCE85n1jTvBB69SFdsIZczd50FhdIaK6FeTwucaVW0DJEguSzdFLPMRYU1SqS2E6t7QL8H/pl65rev8AA2Uy4hrQS5xDWgaySYAHWuuaJXGLJQwmDUecVQja6IDRwaMh1nasDoLZmvt1MuIimH1Bxc0QOzFPUuj3hbgxpk6kt/8AQyu1BegmjxqtzGryvEN2rn2kmlAbIBTGlOlvOLKfOccst6zVCxknHV5zt2sN7yl9PpZZP8D59Qsa/Y0KDqzsdXV9lu/p4KbhTmFFC38eKMFSMaeRzdsbLE09ikkJp4V2iqZBrNUKqFY1WqHVYl5oPFkMoJTmpBQGGQRXp3Q7zcdS8xL05ob5uOr9Erm+BYHnm+vObR6ev756hKZfR/mbR6ev756hgppegDFBKBSWlKClECgUsJAKUCrEDgSwmwUoFTRB1DwbaTY6P0R0cpSDjSmefSJxYelhPYRuKRpPbHk1sIhlnaHV6jhDW45wMY3W9xg8AufXZeDqFWnVpxipuDhOraCDwIJHWrG9NKKlajaGFoxWioxzoMNaym3CGjaTJJlZ2bSyc90VwO4tQttSJtw+EG0UXmnWaXtb97m1WbgZ8rrz4roFz6bUa3kvg7Wuyd2H9lxiz0yC5zjJOvOe0qSB87uhEehUo9MH/KafZ32heDXbUi33gGjWuL2K/wCvS8moY3O5w9uadtuk9pqCMTRxgylZaDKnxyGWqxv2a3SDSVjAZcO1cyt94urvkAkbAE4bEXOmo5zj2BTGtgQMhuGpOYNBXMgOXWX/AFGbNRIGev8ARLrlwbzRJ2funYQIWnHGox2oQeRyluZb6BXTUdWbVp+TTJDpMHNpDmmOBVlp7VfgJY9zQ0S7aI68x2p65dM6FFgxUHCoGhk0sOFwG+SCD0zwWfv+8zanmQW0pkMxSXf7jsHAdZWKtLllk5X/AE1panGocP8A4Zu57KSeUdO3DxJyJ6s1b4UbW5ZZdyOFuY8eyNGNknvdicKSQlOKbLkQoGUhwRYkRcoZaht7FGqUlKc5NPKG0ETor6jFGc1T6oUOoEtOIeLGF6c0O83HV+i8yOXpvQ7zcdSSzfBnGUd8+CWy1Kjnsp4S9znu+sfm5xLnHN28lV/ico/d/O7vQQQtz7CbUH4naP3fzu70PE/R+7+d3ejQXbn2TsQPFBS+7+d3ej8UNLd+d3eiQUb5dlXFdB+KKlu/O7vR+KOlu/M7vRILvJLsjaug/FJT3fmd3o/FNT3fmd3oIKfJLs7aug/FRT3fmPej8VDN35j3oIKfJLs7bHoHiqZu/Me9H4rGfLj3oIKPJLs7ZHoHisZ8uPej8VzPlx70EFPln2dsj0DxWt+XHvQ8Vzflx70aCjyz7O2R6B4r2/Lj3oeK9vy496CC7yz7I8cegeK9vy496Hiwb8uPeggp80+2d449BHwXN+XHvSfFUz5ce9Ggu8s+2Tsj0J8VNPd+Y96Hiop7vzHvQQXeWfZ2yPQXinp7vzO70PFNT3fmd3oILvJPs7ZHoSfBDSOz87u9IPgdo/d/O7vQQUb5dkqK6E+Jmh9387u9b65LpNGnhQQVbb9lqSP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19926"/>
            <a:ext cx="1166720" cy="1838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418" y="1"/>
            <a:ext cx="1879581" cy="134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612775" y="764704"/>
            <a:ext cx="7631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sp>
        <p:nvSpPr>
          <p:cNvPr id="6" name="5 Rectángulo"/>
          <p:cNvSpPr/>
          <p:nvPr/>
        </p:nvSpPr>
        <p:spPr>
          <a:xfrm>
            <a:off x="2051720" y="404664"/>
            <a:ext cx="60965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rlin Sans FB" pitchFamily="34" charset="0"/>
              </a:rPr>
              <a:t>Desarrollo  motor</a:t>
            </a:r>
            <a:r>
              <a:rPr lang="es-E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  <a:endParaRPr lang="es-E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619672" y="1268760"/>
            <a:ext cx="6588224" cy="618630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s-MX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 pitchFamily="18" charset="0"/>
              </a:rPr>
              <a:t>Desarrollo del equilibrio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s-MX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 pitchFamily="18" charset="0"/>
              </a:rPr>
              <a:t>Facilita autonomía y seguridad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s-MX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 pitchFamily="18" charset="0"/>
              </a:rPr>
              <a:t>Disfrute  y dominio del  medio acuático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s-MX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 pitchFamily="18" charset="0"/>
              </a:rPr>
              <a:t> </a:t>
            </a:r>
            <a:r>
              <a:rPr lang="es-MX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 pitchFamily="18" charset="0"/>
              </a:rPr>
              <a:t>estimular  y mejorar  el funcionamiento muscular y articular buscando acelerar sus funciones </a:t>
            </a:r>
            <a:r>
              <a:rPr lang="es-MX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 pitchFamily="18" charset="0"/>
              </a:rPr>
              <a:t>fisiológicas</a:t>
            </a:r>
          </a:p>
          <a:p>
            <a:pPr marL="342900" indent="-342900">
              <a:buFont typeface="Arial" pitchFamily="34" charset="0"/>
              <a:buChar char="•"/>
            </a:pPr>
            <a:endParaRPr lang="es-MX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342900" indent="-342900">
              <a:buFont typeface="Arial" pitchFamily="34" charset="0"/>
              <a:buChar char="•"/>
            </a:pPr>
            <a:endParaRPr lang="es-MX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5072366"/>
      </p:ext>
    </p:extLst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images01.olx.com.co/ui/5/10/70/1269923658_84401070_1-Fotos-de--SALONES-Y-PISCINAS-PARA-TERAPIAS-ACUATICAS-Y-DE-PISO-YOGA-AQUA-YOGA-HORAS-MED-TEMP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3074" name="Picture 2" descr="http://www.miflotador.com/bebe-debajo-agu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988840"/>
            <a:ext cx="4782308" cy="3154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229200"/>
            <a:ext cx="1033884" cy="16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3472" y="0"/>
            <a:ext cx="1980527" cy="1412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4679504" y="1412776"/>
            <a:ext cx="4464496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s-MX" sz="2800" dirty="0">
                <a:solidFill>
                  <a:srgbClr val="FFFF00"/>
                </a:solidFill>
                <a:latin typeface="Kristen ITC" pitchFamily="66" charset="0"/>
              </a:rPr>
              <a:t>Promueve  y facilita  los procesos naturales  y  universales del </a:t>
            </a:r>
            <a:r>
              <a:rPr lang="es-MX" sz="2800" dirty="0" smtClean="0">
                <a:solidFill>
                  <a:srgbClr val="FFFF00"/>
                </a:solidFill>
                <a:latin typeface="Kristen ITC" pitchFamily="66" charset="0"/>
              </a:rPr>
              <a:t>desarrollo.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MX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Kristen ITC" pitchFamily="66" charset="0"/>
              </a:rPr>
              <a:t>gracias a la gran continuidad de movimientos que realizan en el agua, lo que les ayuda a tener una mayor </a:t>
            </a:r>
            <a:r>
              <a:rPr lang="es-MX" sz="2800" dirty="0">
                <a:solidFill>
                  <a:schemeClr val="accent6">
                    <a:lumMod val="75000"/>
                  </a:schemeClr>
                </a:solidFill>
                <a:latin typeface="Kristen ITC" pitchFamily="66" charset="0"/>
              </a:rPr>
              <a:t>coordinación</a:t>
            </a:r>
            <a:r>
              <a:rPr lang="es-MX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Kristen ITC" pitchFamily="66" charset="0"/>
              </a:rPr>
              <a:t> motriz.</a:t>
            </a:r>
          </a:p>
          <a:p>
            <a:pPr marL="457200" indent="-457200">
              <a:buFont typeface="Arial" pitchFamily="34" charset="0"/>
              <a:buChar char="•"/>
            </a:pPr>
            <a:endParaRPr lang="es-MX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endParaRPr lang="es-MX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611560" y="0"/>
            <a:ext cx="36004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s-E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erlin Sans FB" pitchFamily="34" charset="0"/>
              </a:rPr>
              <a:t>Desarrollo  motor</a:t>
            </a:r>
            <a:r>
              <a:rPr lang="es-E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  <a:endParaRPr lang="es-E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68336514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6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12427" cy="630932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3537824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4" name="Picture 14" descr="http://dreamworlds.ru/uploads/posts/2009-06/1244727770_calm-se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29200"/>
            <a:ext cx="1033884" cy="16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90" name="Picture 10" descr="http://lamaternidad.files.wordpress.com/2011/09/bebe-jugando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020985">
            <a:off x="6408791" y="4041655"/>
            <a:ext cx="2353444" cy="23534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488" name="Picture 8" descr="http://www.mainada.es/tienda_bebe/blog/wp-content/uploads/2011/05/llengu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97392">
            <a:off x="4675163" y="2304656"/>
            <a:ext cx="2253422" cy="30554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6" name="Picture 6" descr="http://psicologiainfantil.bligoo.com/media/users/10/526125/images/public/53100/1303269463120-padre-e-hijo-abrazados-300x350.jpg?v=130326947289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338749">
            <a:off x="6804248" y="1377075"/>
            <a:ext cx="2050926" cy="23956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484" name="Picture 4" descr="http://mamaoveja.files.wordpress.com/2012/06/beb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1191295">
            <a:off x="5004048" y="188640"/>
            <a:ext cx="1872208" cy="23455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1 Rectángulo"/>
          <p:cNvSpPr/>
          <p:nvPr/>
        </p:nvSpPr>
        <p:spPr>
          <a:xfrm>
            <a:off x="467544" y="404664"/>
            <a:ext cx="4144083" cy="1569660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/>
            <a:r>
              <a:rPr lang="es-ES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Kristen ITC" pitchFamily="66" charset="0"/>
              </a:rPr>
              <a:t>Desarrollo </a:t>
            </a:r>
          </a:p>
          <a:p>
            <a:pPr algn="ctr"/>
            <a:r>
              <a:rPr lang="es-ES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Kristen ITC" pitchFamily="66" charset="0"/>
              </a:rPr>
              <a:t>Cognoscitivo</a:t>
            </a:r>
            <a:endParaRPr lang="es-ES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Kristen ITC" pitchFamily="66" charset="0"/>
            </a:endParaRPr>
          </a:p>
        </p:txBody>
      </p:sp>
      <p:sp>
        <p:nvSpPr>
          <p:cNvPr id="3" name="2 Rectángulo"/>
          <p:cNvSpPr/>
          <p:nvPr/>
        </p:nvSpPr>
        <p:spPr>
          <a:xfrm rot="276984">
            <a:off x="558905" y="3737139"/>
            <a:ext cx="4104456" cy="646331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 prst="angle"/>
            <a:contourClr>
              <a:schemeClr val="accent3">
                <a:shade val="30000"/>
                <a:satMod val="120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 Antiqua" pitchFamily="18" charset="0"/>
              </a:rPr>
              <a:t>Percibirá nuevas dimensiones como el afecto o el amor.</a:t>
            </a:r>
            <a:endParaRPr lang="es-CO" dirty="0">
              <a:solidFill>
                <a:schemeClr val="tx1">
                  <a:lumMod val="95000"/>
                  <a:lumOff val="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 rot="21241085">
            <a:off x="1070744" y="4765810"/>
            <a:ext cx="3581237" cy="707886"/>
          </a:xfrm>
          <a:prstGeom prst="rect">
            <a:avLst/>
          </a:prstGeom>
          <a:ln>
            <a:headEnd/>
            <a:tailEnd/>
          </a:ln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 prst="coolSlan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20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Footlight MT Light" pitchFamily="18" charset="0"/>
                <a:ea typeface="Times New Roman" pitchFamily="18" charset="0"/>
                <a:cs typeface="Arial" pitchFamily="34" charset="0"/>
              </a:rPr>
              <a:t>A</a:t>
            </a:r>
            <a:r>
              <a:rPr kumimoji="0" lang="es-ES" sz="2000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Footlight MT Light" pitchFamily="18" charset="0"/>
                <a:ea typeface="Times New Roman" pitchFamily="18" charset="0"/>
                <a:cs typeface="Arial" pitchFamily="34" charset="0"/>
              </a:rPr>
              <a:t>vanzando en la expresión oral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000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Footlight MT Light" pitchFamily="18" charset="0"/>
                <a:ea typeface="Times New Roman" pitchFamily="18" charset="0"/>
                <a:cs typeface="Arial" pitchFamily="34" charset="0"/>
              </a:rPr>
              <a:t>para contarnos sus experiencias.</a:t>
            </a:r>
            <a:endParaRPr kumimoji="0" lang="es-ES" sz="6000" i="1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Footlight MT Light" pitchFamily="18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 rot="21216474">
            <a:off x="539552" y="2492896"/>
            <a:ext cx="4572000" cy="70788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s-E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dalus" pitchFamily="18" charset="-78"/>
                <a:cs typeface="Andalus" pitchFamily="18" charset="-78"/>
              </a:rPr>
              <a:t>Será muy curioso, preguntando siempre el porqué de las cosas. </a:t>
            </a:r>
            <a:endParaRPr lang="es-CO" sz="2000" dirty="0">
              <a:solidFill>
                <a:schemeClr val="tx1">
                  <a:lumMod val="95000"/>
                  <a:lumOff val="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1043608" y="5805264"/>
            <a:ext cx="5928226" cy="707886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Kristen ITC" pitchFamily="66" charset="0"/>
                <a:ea typeface="Times New Roman" pitchFamily="18" charset="0"/>
                <a:cs typeface="Arial" pitchFamily="34" charset="0"/>
              </a:rPr>
              <a:t>Empieza a jugar con la imaginación.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Kristen ITC" pitchFamily="66" charset="0"/>
                <a:ea typeface="Times New Roman" pitchFamily="18" charset="0"/>
                <a:cs typeface="Arial" pitchFamily="34" charset="0"/>
              </a:rPr>
              <a:t>Clasifica los objetos por su color y sus formas</a:t>
            </a:r>
            <a:r>
              <a:rPr kumimoji="0" lang="es-ES" sz="700" b="0" i="0" u="none" strike="noStrike" cap="none" normalizeH="0" baseline="0" dirty="0" smtClean="0">
                <a:ln>
                  <a:noFill/>
                </a:ln>
                <a:solidFill>
                  <a:srgbClr val="58585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418" y="0"/>
            <a:ext cx="1879581" cy="134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6" dur="20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20481" grpId="0" animBg="1"/>
      <p:bldP spid="5" grpId="0" animBg="1"/>
      <p:bldP spid="20482" grpId="0" animBg="1"/>
    </p:bldLst>
  </p:timing>
</p:sld>
</file>

<file path=ppt/theme/theme1.xml><?xml version="1.0" encoding="utf-8"?>
<a:theme xmlns:a="http://schemas.openxmlformats.org/drawingml/2006/main" name="Transmisión de listas">
  <a:themeElements>
    <a:clrScheme name="Transmisión de listas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Transmisión de listas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ransmisión de listas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414</TotalTime>
  <Words>289</Words>
  <Application>Microsoft Office PowerPoint</Application>
  <PresentationFormat>Presentación en pantalla (4:3)</PresentationFormat>
  <Paragraphs>51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Transmisión de listas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albany</dc:creator>
  <cp:lastModifiedBy>MAURICIO</cp:lastModifiedBy>
  <cp:revision>35</cp:revision>
  <dcterms:created xsi:type="dcterms:W3CDTF">2012-09-22T17:01:02Z</dcterms:created>
  <dcterms:modified xsi:type="dcterms:W3CDTF">2012-10-02T16:21:32Z</dcterms:modified>
</cp:coreProperties>
</file>